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61" r:id="rId3"/>
    <p:sldId id="262" r:id="rId4"/>
    <p:sldId id="283" r:id="rId5"/>
    <p:sldId id="284" r:id="rId6"/>
    <p:sldId id="282" r:id="rId7"/>
    <p:sldId id="286" r:id="rId8"/>
    <p:sldId id="287" r:id="rId9"/>
    <p:sldId id="260" r:id="rId10"/>
    <p:sldId id="285" r:id="rId11"/>
    <p:sldId id="257" r:id="rId12"/>
    <p:sldId id="278" r:id="rId13"/>
    <p:sldId id="280" r:id="rId14"/>
    <p:sldId id="259" r:id="rId15"/>
    <p:sldId id="275" r:id="rId16"/>
    <p:sldId id="281" r:id="rId17"/>
    <p:sldId id="279" r:id="rId18"/>
    <p:sldId id="264" r:id="rId19"/>
    <p:sldId id="265" r:id="rId20"/>
    <p:sldId id="263" r:id="rId21"/>
    <p:sldId id="271" r:id="rId22"/>
    <p:sldId id="272" r:id="rId23"/>
    <p:sldId id="273" r:id="rId24"/>
    <p:sldId id="277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C877E0-C29B-4F72-90E8-E8C2195B255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DDBD2A-4210-4D4E-8813-F422AF7471FF}">
      <dgm:prSet/>
      <dgm:spPr/>
      <dgm:t>
        <a:bodyPr/>
        <a:lstStyle/>
        <a:p>
          <a:r>
            <a:rPr lang="sr-Latn-RS"/>
            <a:t>Marija Montesori </a:t>
          </a:r>
          <a:r>
            <a:rPr lang="sr-Latn-RS" i="1"/>
            <a:t>„Pedagogija ne sme da zaboravi decu sa smetnjama u razvoju i  invaliditetom!” </a:t>
          </a:r>
          <a:endParaRPr lang="en-US"/>
        </a:p>
      </dgm:t>
    </dgm:pt>
    <dgm:pt modelId="{5D275039-3520-4FD9-9850-0F34D9988350}" type="parTrans" cxnId="{C5C092B1-CFC2-4F52-8D19-34D0D42C63EE}">
      <dgm:prSet/>
      <dgm:spPr/>
      <dgm:t>
        <a:bodyPr/>
        <a:lstStyle/>
        <a:p>
          <a:endParaRPr lang="en-US"/>
        </a:p>
      </dgm:t>
    </dgm:pt>
    <dgm:pt modelId="{149971E2-C2E4-48EE-8A74-4C607390A863}" type="sibTrans" cxnId="{C5C092B1-CFC2-4F52-8D19-34D0D42C63E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21FB88C-5E01-45EC-B0B9-735454116289}">
      <dgm:prSet/>
      <dgm:spPr/>
      <dgm:t>
        <a:bodyPr/>
        <a:lstStyle/>
        <a:p>
          <a:r>
            <a:rPr lang="sr-Latn-RS"/>
            <a:t>Inkluzija iz sociološkog aspekta je „</a:t>
          </a:r>
          <a:r>
            <a:rPr lang="sr-Latn-RS" b="1"/>
            <a:t>revolucija“</a:t>
          </a:r>
          <a:r>
            <a:rPr lang="sr-Latn-RS"/>
            <a:t>!!!!</a:t>
          </a:r>
          <a:endParaRPr lang="en-US"/>
        </a:p>
      </dgm:t>
    </dgm:pt>
    <dgm:pt modelId="{86479291-1555-4812-8D90-871981FFB522}" type="parTrans" cxnId="{86F76E23-EC06-448B-A033-57E949AA679C}">
      <dgm:prSet/>
      <dgm:spPr/>
      <dgm:t>
        <a:bodyPr/>
        <a:lstStyle/>
        <a:p>
          <a:endParaRPr lang="en-US"/>
        </a:p>
      </dgm:t>
    </dgm:pt>
    <dgm:pt modelId="{C14F4ECE-CCD5-45F5-9C41-81D5ACA62D40}" type="sibTrans" cxnId="{86F76E23-EC06-448B-A033-57E949AA679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3DF094F-6DF6-4CDC-A69D-B0A65D48DEEE}">
      <dgm:prSet/>
      <dgm:spPr/>
      <dgm:t>
        <a:bodyPr/>
        <a:lstStyle/>
        <a:p>
          <a:r>
            <a:rPr lang="sr-Latn-RS" dirty="0"/>
            <a:t>Povezanost sociologije i pedagogije</a:t>
          </a:r>
          <a:endParaRPr lang="en-US" dirty="0"/>
        </a:p>
        <a:p>
          <a:r>
            <a:rPr lang="sr-Latn-RS" dirty="0"/>
            <a:t> (društva u</a:t>
          </a:r>
          <a:r>
            <a:rPr lang="en-US" dirty="0"/>
            <a:t> </a:t>
          </a:r>
          <a:r>
            <a:rPr lang="sr-Latn-RS" dirty="0"/>
            <a:t>obrazovanja)</a:t>
          </a:r>
          <a:endParaRPr lang="en-US" dirty="0"/>
        </a:p>
      </dgm:t>
    </dgm:pt>
    <dgm:pt modelId="{109859A7-202F-421E-90BF-1CBEDB967864}" type="parTrans" cxnId="{2F550D7D-AE9E-4921-AE44-9AE9FCE9FE9C}">
      <dgm:prSet/>
      <dgm:spPr/>
      <dgm:t>
        <a:bodyPr/>
        <a:lstStyle/>
        <a:p>
          <a:endParaRPr lang="en-US"/>
        </a:p>
      </dgm:t>
    </dgm:pt>
    <dgm:pt modelId="{E6712CF7-B537-44BB-A8E9-E054F6C6CC51}" type="sibTrans" cxnId="{2F550D7D-AE9E-4921-AE44-9AE9FCE9FE9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54039982-CC99-4ED9-8022-B26AB463C804}">
      <dgm:prSet/>
      <dgm:spPr/>
      <dgm:t>
        <a:bodyPr/>
        <a:lstStyle/>
        <a:p>
          <a:r>
            <a:rPr lang="sr-Latn-RS" b="1"/>
            <a:t>Princip inkluzije raditi SA umesto raditi ZA!</a:t>
          </a:r>
          <a:endParaRPr lang="en-US"/>
        </a:p>
      </dgm:t>
    </dgm:pt>
    <dgm:pt modelId="{308F9A53-6324-4358-9E4A-FF693018E687}" type="parTrans" cxnId="{9DD04DA1-0A8C-443F-B81B-2D68A05D4553}">
      <dgm:prSet/>
      <dgm:spPr/>
      <dgm:t>
        <a:bodyPr/>
        <a:lstStyle/>
        <a:p>
          <a:endParaRPr lang="en-US"/>
        </a:p>
      </dgm:t>
    </dgm:pt>
    <dgm:pt modelId="{3EAC561D-E98C-4DF4-B24D-1A91D4FE7899}" type="sibTrans" cxnId="{9DD04DA1-0A8C-443F-B81B-2D68A05D455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194E789D-AE8B-432D-92B4-DFECC23D47A9}" type="pres">
      <dgm:prSet presAssocID="{93C877E0-C29B-4F72-90E8-E8C2195B2550}" presName="Name0" presStyleCnt="0">
        <dgm:presLayoutVars>
          <dgm:animLvl val="lvl"/>
          <dgm:resizeHandles val="exact"/>
        </dgm:presLayoutVars>
      </dgm:prSet>
      <dgm:spPr/>
    </dgm:pt>
    <dgm:pt modelId="{BEBCD0DE-C012-49E5-AC50-FB3A65EDA448}" type="pres">
      <dgm:prSet presAssocID="{E0DDBD2A-4210-4D4E-8813-F422AF7471FF}" presName="compositeNode" presStyleCnt="0">
        <dgm:presLayoutVars>
          <dgm:bulletEnabled val="1"/>
        </dgm:presLayoutVars>
      </dgm:prSet>
      <dgm:spPr/>
    </dgm:pt>
    <dgm:pt modelId="{7E8016B2-482F-4E06-813A-D9B4F41F09C8}" type="pres">
      <dgm:prSet presAssocID="{E0DDBD2A-4210-4D4E-8813-F422AF7471FF}" presName="bgRect" presStyleLbl="bgAccFollowNode1" presStyleIdx="0" presStyleCnt="4"/>
      <dgm:spPr/>
    </dgm:pt>
    <dgm:pt modelId="{8F24C8BD-AB6D-4174-9E83-C2F8B1BA542D}" type="pres">
      <dgm:prSet presAssocID="{149971E2-C2E4-48EE-8A74-4C607390A863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072A41EE-4F66-4834-9653-D34F31DFC712}" type="pres">
      <dgm:prSet presAssocID="{E0DDBD2A-4210-4D4E-8813-F422AF7471FF}" presName="bottomLine" presStyleLbl="alignNode1" presStyleIdx="1" presStyleCnt="8">
        <dgm:presLayoutVars/>
      </dgm:prSet>
      <dgm:spPr/>
    </dgm:pt>
    <dgm:pt modelId="{0699505F-C2F4-4614-BB63-425B1FC7056D}" type="pres">
      <dgm:prSet presAssocID="{E0DDBD2A-4210-4D4E-8813-F422AF7471FF}" presName="nodeText" presStyleLbl="bgAccFollowNode1" presStyleIdx="0" presStyleCnt="4">
        <dgm:presLayoutVars>
          <dgm:bulletEnabled val="1"/>
        </dgm:presLayoutVars>
      </dgm:prSet>
      <dgm:spPr/>
    </dgm:pt>
    <dgm:pt modelId="{8D0DF4A3-6C0D-4077-88A2-E5748FDAC044}" type="pres">
      <dgm:prSet presAssocID="{149971E2-C2E4-48EE-8A74-4C607390A863}" presName="sibTrans" presStyleCnt="0"/>
      <dgm:spPr/>
    </dgm:pt>
    <dgm:pt modelId="{55887243-BA53-4D6C-9DA4-248684DE1BA8}" type="pres">
      <dgm:prSet presAssocID="{121FB88C-5E01-45EC-B0B9-735454116289}" presName="compositeNode" presStyleCnt="0">
        <dgm:presLayoutVars>
          <dgm:bulletEnabled val="1"/>
        </dgm:presLayoutVars>
      </dgm:prSet>
      <dgm:spPr/>
    </dgm:pt>
    <dgm:pt modelId="{38E37A1A-B2F8-447A-A7B5-7200E736D134}" type="pres">
      <dgm:prSet presAssocID="{121FB88C-5E01-45EC-B0B9-735454116289}" presName="bgRect" presStyleLbl="bgAccFollowNode1" presStyleIdx="1" presStyleCnt="4"/>
      <dgm:spPr/>
    </dgm:pt>
    <dgm:pt modelId="{8384FF27-7955-44DC-BF59-31BB073F78E1}" type="pres">
      <dgm:prSet presAssocID="{C14F4ECE-CCD5-45F5-9C41-81D5ACA62D4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A67882FC-1F92-480D-A714-350F73D82B9F}" type="pres">
      <dgm:prSet presAssocID="{121FB88C-5E01-45EC-B0B9-735454116289}" presName="bottomLine" presStyleLbl="alignNode1" presStyleIdx="3" presStyleCnt="8">
        <dgm:presLayoutVars/>
      </dgm:prSet>
      <dgm:spPr/>
    </dgm:pt>
    <dgm:pt modelId="{EF556C3D-E823-4932-93CE-FB5FE4464C59}" type="pres">
      <dgm:prSet presAssocID="{121FB88C-5E01-45EC-B0B9-735454116289}" presName="nodeText" presStyleLbl="bgAccFollowNode1" presStyleIdx="1" presStyleCnt="4">
        <dgm:presLayoutVars>
          <dgm:bulletEnabled val="1"/>
        </dgm:presLayoutVars>
      </dgm:prSet>
      <dgm:spPr/>
    </dgm:pt>
    <dgm:pt modelId="{05069117-C65A-42CD-9969-23B4697C41CF}" type="pres">
      <dgm:prSet presAssocID="{C14F4ECE-CCD5-45F5-9C41-81D5ACA62D40}" presName="sibTrans" presStyleCnt="0"/>
      <dgm:spPr/>
    </dgm:pt>
    <dgm:pt modelId="{19BB942E-81DB-468A-A572-10A9B4033BA0}" type="pres">
      <dgm:prSet presAssocID="{03DF094F-6DF6-4CDC-A69D-B0A65D48DEEE}" presName="compositeNode" presStyleCnt="0">
        <dgm:presLayoutVars>
          <dgm:bulletEnabled val="1"/>
        </dgm:presLayoutVars>
      </dgm:prSet>
      <dgm:spPr/>
    </dgm:pt>
    <dgm:pt modelId="{28CB6783-3933-494A-BBFC-B66786DDD85F}" type="pres">
      <dgm:prSet presAssocID="{03DF094F-6DF6-4CDC-A69D-B0A65D48DEEE}" presName="bgRect" presStyleLbl="bgAccFollowNode1" presStyleIdx="2" presStyleCnt="4"/>
      <dgm:spPr/>
    </dgm:pt>
    <dgm:pt modelId="{6C0E467C-9285-486C-A8F7-59AB8CD3C862}" type="pres">
      <dgm:prSet presAssocID="{E6712CF7-B537-44BB-A8E9-E054F6C6CC51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77AB7254-EFC3-411A-8895-422A5A54513B}" type="pres">
      <dgm:prSet presAssocID="{03DF094F-6DF6-4CDC-A69D-B0A65D48DEEE}" presName="bottomLine" presStyleLbl="alignNode1" presStyleIdx="5" presStyleCnt="8">
        <dgm:presLayoutVars/>
      </dgm:prSet>
      <dgm:spPr/>
    </dgm:pt>
    <dgm:pt modelId="{03FDAE94-CD09-405A-AA67-75742E0D5A4B}" type="pres">
      <dgm:prSet presAssocID="{03DF094F-6DF6-4CDC-A69D-B0A65D48DEEE}" presName="nodeText" presStyleLbl="bgAccFollowNode1" presStyleIdx="2" presStyleCnt="4">
        <dgm:presLayoutVars>
          <dgm:bulletEnabled val="1"/>
        </dgm:presLayoutVars>
      </dgm:prSet>
      <dgm:spPr/>
    </dgm:pt>
    <dgm:pt modelId="{FF1CE7E3-6369-48CF-AA26-40C936CFE779}" type="pres">
      <dgm:prSet presAssocID="{E6712CF7-B537-44BB-A8E9-E054F6C6CC51}" presName="sibTrans" presStyleCnt="0"/>
      <dgm:spPr/>
    </dgm:pt>
    <dgm:pt modelId="{D918C32A-3215-4023-A48D-B3A95A844B8C}" type="pres">
      <dgm:prSet presAssocID="{54039982-CC99-4ED9-8022-B26AB463C804}" presName="compositeNode" presStyleCnt="0">
        <dgm:presLayoutVars>
          <dgm:bulletEnabled val="1"/>
        </dgm:presLayoutVars>
      </dgm:prSet>
      <dgm:spPr/>
    </dgm:pt>
    <dgm:pt modelId="{672CDE09-07A6-401F-9150-52D718E0D839}" type="pres">
      <dgm:prSet presAssocID="{54039982-CC99-4ED9-8022-B26AB463C804}" presName="bgRect" presStyleLbl="bgAccFollowNode1" presStyleIdx="3" presStyleCnt="4"/>
      <dgm:spPr/>
    </dgm:pt>
    <dgm:pt modelId="{ECD215A6-34A0-4F83-8D59-29CB8D74BB4C}" type="pres">
      <dgm:prSet presAssocID="{3EAC561D-E98C-4DF4-B24D-1A91D4FE7899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C222AF9D-2673-4449-89BB-305CC1CFDC47}" type="pres">
      <dgm:prSet presAssocID="{54039982-CC99-4ED9-8022-B26AB463C804}" presName="bottomLine" presStyleLbl="alignNode1" presStyleIdx="7" presStyleCnt="8">
        <dgm:presLayoutVars/>
      </dgm:prSet>
      <dgm:spPr/>
    </dgm:pt>
    <dgm:pt modelId="{C7E4ECD0-BA76-4490-B351-592E3C086F4B}" type="pres">
      <dgm:prSet presAssocID="{54039982-CC99-4ED9-8022-B26AB463C804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86F76E23-EC06-448B-A033-57E949AA679C}" srcId="{93C877E0-C29B-4F72-90E8-E8C2195B2550}" destId="{121FB88C-5E01-45EC-B0B9-735454116289}" srcOrd="1" destOrd="0" parTransId="{86479291-1555-4812-8D90-871981FFB522}" sibTransId="{C14F4ECE-CCD5-45F5-9C41-81D5ACA62D40}"/>
    <dgm:cxn modelId="{B0F9DE25-E65D-45B9-BEBC-A775757DCB32}" type="presOf" srcId="{54039982-CC99-4ED9-8022-B26AB463C804}" destId="{C7E4ECD0-BA76-4490-B351-592E3C086F4B}" srcOrd="1" destOrd="0" presId="urn:microsoft.com/office/officeart/2016/7/layout/BasicLinearProcessNumbered"/>
    <dgm:cxn modelId="{3BA7FE33-0C45-4695-8394-90AE74541940}" type="presOf" srcId="{E0DDBD2A-4210-4D4E-8813-F422AF7471FF}" destId="{7E8016B2-482F-4E06-813A-D9B4F41F09C8}" srcOrd="0" destOrd="0" presId="urn:microsoft.com/office/officeart/2016/7/layout/BasicLinearProcessNumbered"/>
    <dgm:cxn modelId="{0067C83C-D233-4880-837E-9A5C46856954}" type="presOf" srcId="{54039982-CC99-4ED9-8022-B26AB463C804}" destId="{672CDE09-07A6-401F-9150-52D718E0D839}" srcOrd="0" destOrd="0" presId="urn:microsoft.com/office/officeart/2016/7/layout/BasicLinearProcessNumbered"/>
    <dgm:cxn modelId="{2F550D7D-AE9E-4921-AE44-9AE9FCE9FE9C}" srcId="{93C877E0-C29B-4F72-90E8-E8C2195B2550}" destId="{03DF094F-6DF6-4CDC-A69D-B0A65D48DEEE}" srcOrd="2" destOrd="0" parTransId="{109859A7-202F-421E-90BF-1CBEDB967864}" sibTransId="{E6712CF7-B537-44BB-A8E9-E054F6C6CC51}"/>
    <dgm:cxn modelId="{9DD04DA1-0A8C-443F-B81B-2D68A05D4553}" srcId="{93C877E0-C29B-4F72-90E8-E8C2195B2550}" destId="{54039982-CC99-4ED9-8022-B26AB463C804}" srcOrd="3" destOrd="0" parTransId="{308F9A53-6324-4358-9E4A-FF693018E687}" sibTransId="{3EAC561D-E98C-4DF4-B24D-1A91D4FE7899}"/>
    <dgm:cxn modelId="{C5C092B1-CFC2-4F52-8D19-34D0D42C63EE}" srcId="{93C877E0-C29B-4F72-90E8-E8C2195B2550}" destId="{E0DDBD2A-4210-4D4E-8813-F422AF7471FF}" srcOrd="0" destOrd="0" parTransId="{5D275039-3520-4FD9-9850-0F34D9988350}" sibTransId="{149971E2-C2E4-48EE-8A74-4C607390A863}"/>
    <dgm:cxn modelId="{014005B4-21B8-4877-98A7-14C21BD07443}" type="presOf" srcId="{E0DDBD2A-4210-4D4E-8813-F422AF7471FF}" destId="{0699505F-C2F4-4614-BB63-425B1FC7056D}" srcOrd="1" destOrd="0" presId="urn:microsoft.com/office/officeart/2016/7/layout/BasicLinearProcessNumbered"/>
    <dgm:cxn modelId="{5919D5C4-FD32-4C6A-BFB5-13CAA63D0A1E}" type="presOf" srcId="{93C877E0-C29B-4F72-90E8-E8C2195B2550}" destId="{194E789D-AE8B-432D-92B4-DFECC23D47A9}" srcOrd="0" destOrd="0" presId="urn:microsoft.com/office/officeart/2016/7/layout/BasicLinearProcessNumbered"/>
    <dgm:cxn modelId="{79D516C5-4E1A-4380-B544-EDB3D660C27F}" type="presOf" srcId="{C14F4ECE-CCD5-45F5-9C41-81D5ACA62D40}" destId="{8384FF27-7955-44DC-BF59-31BB073F78E1}" srcOrd="0" destOrd="0" presId="urn:microsoft.com/office/officeart/2016/7/layout/BasicLinearProcessNumbered"/>
    <dgm:cxn modelId="{BB889CCD-6789-4B7B-86F2-AB885CA322AC}" type="presOf" srcId="{149971E2-C2E4-48EE-8A74-4C607390A863}" destId="{8F24C8BD-AB6D-4174-9E83-C2F8B1BA542D}" srcOrd="0" destOrd="0" presId="urn:microsoft.com/office/officeart/2016/7/layout/BasicLinearProcessNumbered"/>
    <dgm:cxn modelId="{080257D2-7548-4490-9583-76C49B7334A7}" type="presOf" srcId="{3EAC561D-E98C-4DF4-B24D-1A91D4FE7899}" destId="{ECD215A6-34A0-4F83-8D59-29CB8D74BB4C}" srcOrd="0" destOrd="0" presId="urn:microsoft.com/office/officeart/2016/7/layout/BasicLinearProcessNumbered"/>
    <dgm:cxn modelId="{74A7B8D7-1D24-402F-8263-440982B4CF2D}" type="presOf" srcId="{03DF094F-6DF6-4CDC-A69D-B0A65D48DEEE}" destId="{03FDAE94-CD09-405A-AA67-75742E0D5A4B}" srcOrd="1" destOrd="0" presId="urn:microsoft.com/office/officeart/2016/7/layout/BasicLinearProcessNumbered"/>
    <dgm:cxn modelId="{1758A1DE-CE94-420E-A312-C5523F81682C}" type="presOf" srcId="{03DF094F-6DF6-4CDC-A69D-B0A65D48DEEE}" destId="{28CB6783-3933-494A-BBFC-B66786DDD85F}" srcOrd="0" destOrd="0" presId="urn:microsoft.com/office/officeart/2016/7/layout/BasicLinearProcessNumbered"/>
    <dgm:cxn modelId="{BA09CAE1-092D-43E6-8262-52F7E1372746}" type="presOf" srcId="{121FB88C-5E01-45EC-B0B9-735454116289}" destId="{38E37A1A-B2F8-447A-A7B5-7200E736D134}" srcOrd="0" destOrd="0" presId="urn:microsoft.com/office/officeart/2016/7/layout/BasicLinearProcessNumbered"/>
    <dgm:cxn modelId="{31A20DEA-9793-4F00-83D8-DD0852647CAA}" type="presOf" srcId="{E6712CF7-B537-44BB-A8E9-E054F6C6CC51}" destId="{6C0E467C-9285-486C-A8F7-59AB8CD3C862}" srcOrd="0" destOrd="0" presId="urn:microsoft.com/office/officeart/2016/7/layout/BasicLinearProcessNumbered"/>
    <dgm:cxn modelId="{CA454EFC-ED18-4BBF-AC22-7D8E7F00E41C}" type="presOf" srcId="{121FB88C-5E01-45EC-B0B9-735454116289}" destId="{EF556C3D-E823-4932-93CE-FB5FE4464C59}" srcOrd="1" destOrd="0" presId="urn:microsoft.com/office/officeart/2016/7/layout/BasicLinearProcessNumbered"/>
    <dgm:cxn modelId="{D7F320CF-AF9E-4B21-8C22-A4D9C8E83520}" type="presParOf" srcId="{194E789D-AE8B-432D-92B4-DFECC23D47A9}" destId="{BEBCD0DE-C012-49E5-AC50-FB3A65EDA448}" srcOrd="0" destOrd="0" presId="urn:microsoft.com/office/officeart/2016/7/layout/BasicLinearProcessNumbered"/>
    <dgm:cxn modelId="{E63821FA-96AA-4A64-B231-B364A5A2B512}" type="presParOf" srcId="{BEBCD0DE-C012-49E5-AC50-FB3A65EDA448}" destId="{7E8016B2-482F-4E06-813A-D9B4F41F09C8}" srcOrd="0" destOrd="0" presId="urn:microsoft.com/office/officeart/2016/7/layout/BasicLinearProcessNumbered"/>
    <dgm:cxn modelId="{73437271-5A11-450D-A248-4252682F45A0}" type="presParOf" srcId="{BEBCD0DE-C012-49E5-AC50-FB3A65EDA448}" destId="{8F24C8BD-AB6D-4174-9E83-C2F8B1BA542D}" srcOrd="1" destOrd="0" presId="urn:microsoft.com/office/officeart/2016/7/layout/BasicLinearProcessNumbered"/>
    <dgm:cxn modelId="{4526980E-E40E-4240-8F59-51A031559249}" type="presParOf" srcId="{BEBCD0DE-C012-49E5-AC50-FB3A65EDA448}" destId="{072A41EE-4F66-4834-9653-D34F31DFC712}" srcOrd="2" destOrd="0" presId="urn:microsoft.com/office/officeart/2016/7/layout/BasicLinearProcessNumbered"/>
    <dgm:cxn modelId="{C0546304-84B1-409D-9568-608361739757}" type="presParOf" srcId="{BEBCD0DE-C012-49E5-AC50-FB3A65EDA448}" destId="{0699505F-C2F4-4614-BB63-425B1FC7056D}" srcOrd="3" destOrd="0" presId="urn:microsoft.com/office/officeart/2016/7/layout/BasicLinearProcessNumbered"/>
    <dgm:cxn modelId="{CAECF6F1-A113-42A7-ADA5-6F2017AD8A43}" type="presParOf" srcId="{194E789D-AE8B-432D-92B4-DFECC23D47A9}" destId="{8D0DF4A3-6C0D-4077-88A2-E5748FDAC044}" srcOrd="1" destOrd="0" presId="urn:microsoft.com/office/officeart/2016/7/layout/BasicLinearProcessNumbered"/>
    <dgm:cxn modelId="{1A6E591B-D8C1-40FC-9341-BE4DAE336FA6}" type="presParOf" srcId="{194E789D-AE8B-432D-92B4-DFECC23D47A9}" destId="{55887243-BA53-4D6C-9DA4-248684DE1BA8}" srcOrd="2" destOrd="0" presId="urn:microsoft.com/office/officeart/2016/7/layout/BasicLinearProcessNumbered"/>
    <dgm:cxn modelId="{31685673-EB5B-42B4-B42A-BA9911D0E847}" type="presParOf" srcId="{55887243-BA53-4D6C-9DA4-248684DE1BA8}" destId="{38E37A1A-B2F8-447A-A7B5-7200E736D134}" srcOrd="0" destOrd="0" presId="urn:microsoft.com/office/officeart/2016/7/layout/BasicLinearProcessNumbered"/>
    <dgm:cxn modelId="{0868887E-BEB9-411F-97FB-A9E924199C82}" type="presParOf" srcId="{55887243-BA53-4D6C-9DA4-248684DE1BA8}" destId="{8384FF27-7955-44DC-BF59-31BB073F78E1}" srcOrd="1" destOrd="0" presId="urn:microsoft.com/office/officeart/2016/7/layout/BasicLinearProcessNumbered"/>
    <dgm:cxn modelId="{47E2C785-6B76-4285-AAD8-68368E43983D}" type="presParOf" srcId="{55887243-BA53-4D6C-9DA4-248684DE1BA8}" destId="{A67882FC-1F92-480D-A714-350F73D82B9F}" srcOrd="2" destOrd="0" presId="urn:microsoft.com/office/officeart/2016/7/layout/BasicLinearProcessNumbered"/>
    <dgm:cxn modelId="{7153C461-A337-4B9C-AAAF-3221E8BB831D}" type="presParOf" srcId="{55887243-BA53-4D6C-9DA4-248684DE1BA8}" destId="{EF556C3D-E823-4932-93CE-FB5FE4464C59}" srcOrd="3" destOrd="0" presId="urn:microsoft.com/office/officeart/2016/7/layout/BasicLinearProcessNumbered"/>
    <dgm:cxn modelId="{4D654E86-4BF4-4DA3-B1C3-89AC063BC059}" type="presParOf" srcId="{194E789D-AE8B-432D-92B4-DFECC23D47A9}" destId="{05069117-C65A-42CD-9969-23B4697C41CF}" srcOrd="3" destOrd="0" presId="urn:microsoft.com/office/officeart/2016/7/layout/BasicLinearProcessNumbered"/>
    <dgm:cxn modelId="{B0F0D651-076B-49A9-A492-EC80D61D1882}" type="presParOf" srcId="{194E789D-AE8B-432D-92B4-DFECC23D47A9}" destId="{19BB942E-81DB-468A-A572-10A9B4033BA0}" srcOrd="4" destOrd="0" presId="urn:microsoft.com/office/officeart/2016/7/layout/BasicLinearProcessNumbered"/>
    <dgm:cxn modelId="{CE73C887-EA5C-42F7-B305-38FCB8FE12AE}" type="presParOf" srcId="{19BB942E-81DB-468A-A572-10A9B4033BA0}" destId="{28CB6783-3933-494A-BBFC-B66786DDD85F}" srcOrd="0" destOrd="0" presId="urn:microsoft.com/office/officeart/2016/7/layout/BasicLinearProcessNumbered"/>
    <dgm:cxn modelId="{6F3E88C2-8213-4A79-B92F-619B562208B0}" type="presParOf" srcId="{19BB942E-81DB-468A-A572-10A9B4033BA0}" destId="{6C0E467C-9285-486C-A8F7-59AB8CD3C862}" srcOrd="1" destOrd="0" presId="urn:microsoft.com/office/officeart/2016/7/layout/BasicLinearProcessNumbered"/>
    <dgm:cxn modelId="{CC28D008-38EE-4F8D-9E20-2D98085273FA}" type="presParOf" srcId="{19BB942E-81DB-468A-A572-10A9B4033BA0}" destId="{77AB7254-EFC3-411A-8895-422A5A54513B}" srcOrd="2" destOrd="0" presId="urn:microsoft.com/office/officeart/2016/7/layout/BasicLinearProcessNumbered"/>
    <dgm:cxn modelId="{39A33472-EE36-42AA-8220-4A80CC7242E3}" type="presParOf" srcId="{19BB942E-81DB-468A-A572-10A9B4033BA0}" destId="{03FDAE94-CD09-405A-AA67-75742E0D5A4B}" srcOrd="3" destOrd="0" presId="urn:microsoft.com/office/officeart/2016/7/layout/BasicLinearProcessNumbered"/>
    <dgm:cxn modelId="{C346B001-6947-4442-9ED0-52DAC36A91A6}" type="presParOf" srcId="{194E789D-AE8B-432D-92B4-DFECC23D47A9}" destId="{FF1CE7E3-6369-48CF-AA26-40C936CFE779}" srcOrd="5" destOrd="0" presId="urn:microsoft.com/office/officeart/2016/7/layout/BasicLinearProcessNumbered"/>
    <dgm:cxn modelId="{8A3F88C5-2006-4ACB-9A69-23A899B851CA}" type="presParOf" srcId="{194E789D-AE8B-432D-92B4-DFECC23D47A9}" destId="{D918C32A-3215-4023-A48D-B3A95A844B8C}" srcOrd="6" destOrd="0" presId="urn:microsoft.com/office/officeart/2016/7/layout/BasicLinearProcessNumbered"/>
    <dgm:cxn modelId="{A19461C1-407F-43D8-AE90-E1C7F5520AC1}" type="presParOf" srcId="{D918C32A-3215-4023-A48D-B3A95A844B8C}" destId="{672CDE09-07A6-401F-9150-52D718E0D839}" srcOrd="0" destOrd="0" presId="urn:microsoft.com/office/officeart/2016/7/layout/BasicLinearProcessNumbered"/>
    <dgm:cxn modelId="{A272F00D-3045-4A87-B10D-30C7F8F5B74D}" type="presParOf" srcId="{D918C32A-3215-4023-A48D-B3A95A844B8C}" destId="{ECD215A6-34A0-4F83-8D59-29CB8D74BB4C}" srcOrd="1" destOrd="0" presId="urn:microsoft.com/office/officeart/2016/7/layout/BasicLinearProcessNumbered"/>
    <dgm:cxn modelId="{92CAEB76-4F68-42F0-B6B2-F5A7685C2BF6}" type="presParOf" srcId="{D918C32A-3215-4023-A48D-B3A95A844B8C}" destId="{C222AF9D-2673-4449-89BB-305CC1CFDC47}" srcOrd="2" destOrd="0" presId="urn:microsoft.com/office/officeart/2016/7/layout/BasicLinearProcessNumbered"/>
    <dgm:cxn modelId="{ABF2A5AF-82C3-4D50-AAC9-13157B5890A1}" type="presParOf" srcId="{D918C32A-3215-4023-A48D-B3A95A844B8C}" destId="{C7E4ECD0-BA76-4490-B351-592E3C086F4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EC3ABE-046C-462C-A26B-9961B0664CF1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FF8CF47-675F-4DAC-B750-29F208862BD0}">
      <dgm:prSet/>
      <dgm:spPr/>
      <dgm:t>
        <a:bodyPr/>
        <a:lstStyle/>
        <a:p>
          <a:r>
            <a:rPr lang="sr-Latn-RS" i="1" dirty="0"/>
            <a:t>Primer</a:t>
          </a:r>
          <a:r>
            <a:rPr lang="sr-Latn-RS" dirty="0"/>
            <a:t>: Izrada strategije, radna grupa 2020. godine ….</a:t>
          </a:r>
          <a:endParaRPr lang="en-US" dirty="0"/>
        </a:p>
      </dgm:t>
    </dgm:pt>
    <dgm:pt modelId="{D1C1B21D-E54D-431F-960E-37D49512B5BF}" type="parTrans" cxnId="{1E13F8BF-6BDA-4A42-B6FD-B959CEFE34C1}">
      <dgm:prSet/>
      <dgm:spPr/>
      <dgm:t>
        <a:bodyPr/>
        <a:lstStyle/>
        <a:p>
          <a:endParaRPr lang="en-US"/>
        </a:p>
      </dgm:t>
    </dgm:pt>
    <dgm:pt modelId="{C3C7338F-B2F4-4A9B-96DE-5605E1B3477F}" type="sibTrans" cxnId="{1E13F8BF-6BDA-4A42-B6FD-B959CEFE34C1}">
      <dgm:prSet/>
      <dgm:spPr/>
      <dgm:t>
        <a:bodyPr/>
        <a:lstStyle/>
        <a:p>
          <a:endParaRPr lang="en-US"/>
        </a:p>
      </dgm:t>
    </dgm:pt>
    <dgm:pt modelId="{15D2C4A4-5F09-483E-9390-FD09C7FA08B9}">
      <dgm:prSet/>
      <dgm:spPr/>
      <dgm:t>
        <a:bodyPr/>
        <a:lstStyle/>
        <a:p>
          <a:r>
            <a:rPr lang="sr-Latn-RS" dirty="0"/>
            <a:t>Dama sa teškoćama u govoru i oštećenjem sluha je rekla: „ …….“</a:t>
          </a:r>
          <a:endParaRPr lang="en-US" dirty="0"/>
        </a:p>
      </dgm:t>
    </dgm:pt>
    <dgm:pt modelId="{B741EC11-B000-4585-AF4C-8847412408AA}" type="parTrans" cxnId="{23C8E574-67D5-47F5-BC94-46A078D3D977}">
      <dgm:prSet/>
      <dgm:spPr/>
      <dgm:t>
        <a:bodyPr/>
        <a:lstStyle/>
        <a:p>
          <a:endParaRPr lang="en-US"/>
        </a:p>
      </dgm:t>
    </dgm:pt>
    <dgm:pt modelId="{A2F28BE4-14E7-477A-A1BF-C839CE2D947E}" type="sibTrans" cxnId="{23C8E574-67D5-47F5-BC94-46A078D3D977}">
      <dgm:prSet/>
      <dgm:spPr/>
      <dgm:t>
        <a:bodyPr/>
        <a:lstStyle/>
        <a:p>
          <a:endParaRPr lang="en-US"/>
        </a:p>
      </dgm:t>
    </dgm:pt>
    <dgm:pt modelId="{59550DA0-42A5-468D-AA38-7CF04DF2E063}" type="pres">
      <dgm:prSet presAssocID="{D3EC3ABE-046C-462C-A26B-9961B0664CF1}" presName="vert0" presStyleCnt="0">
        <dgm:presLayoutVars>
          <dgm:dir/>
          <dgm:animOne val="branch"/>
          <dgm:animLvl val="lvl"/>
        </dgm:presLayoutVars>
      </dgm:prSet>
      <dgm:spPr/>
    </dgm:pt>
    <dgm:pt modelId="{8B5958E0-CB04-4665-9DCA-8C365121E608}" type="pres">
      <dgm:prSet presAssocID="{9FF8CF47-675F-4DAC-B750-29F208862BD0}" presName="thickLine" presStyleLbl="alignNode1" presStyleIdx="0" presStyleCnt="2"/>
      <dgm:spPr/>
    </dgm:pt>
    <dgm:pt modelId="{37FF400C-0E23-468A-8E42-F562B38677A1}" type="pres">
      <dgm:prSet presAssocID="{9FF8CF47-675F-4DAC-B750-29F208862BD0}" presName="horz1" presStyleCnt="0"/>
      <dgm:spPr/>
    </dgm:pt>
    <dgm:pt modelId="{58032EF2-5D5A-4E26-A060-372B3487FB6F}" type="pres">
      <dgm:prSet presAssocID="{9FF8CF47-675F-4DAC-B750-29F208862BD0}" presName="tx1" presStyleLbl="revTx" presStyleIdx="0" presStyleCnt="2"/>
      <dgm:spPr/>
    </dgm:pt>
    <dgm:pt modelId="{A0E9784A-3FD9-4F8A-A33F-FD238F62FB4A}" type="pres">
      <dgm:prSet presAssocID="{9FF8CF47-675F-4DAC-B750-29F208862BD0}" presName="vert1" presStyleCnt="0"/>
      <dgm:spPr/>
    </dgm:pt>
    <dgm:pt modelId="{EB7AC772-59A1-4FBE-B381-FE200A116295}" type="pres">
      <dgm:prSet presAssocID="{15D2C4A4-5F09-483E-9390-FD09C7FA08B9}" presName="thickLine" presStyleLbl="alignNode1" presStyleIdx="1" presStyleCnt="2"/>
      <dgm:spPr/>
    </dgm:pt>
    <dgm:pt modelId="{1E4E7BEE-A6A4-4A48-8931-B513DF25BD7C}" type="pres">
      <dgm:prSet presAssocID="{15D2C4A4-5F09-483E-9390-FD09C7FA08B9}" presName="horz1" presStyleCnt="0"/>
      <dgm:spPr/>
    </dgm:pt>
    <dgm:pt modelId="{3349DD6A-DC32-49A2-8ABC-8BB1C6C42A8E}" type="pres">
      <dgm:prSet presAssocID="{15D2C4A4-5F09-483E-9390-FD09C7FA08B9}" presName="tx1" presStyleLbl="revTx" presStyleIdx="1" presStyleCnt="2"/>
      <dgm:spPr/>
    </dgm:pt>
    <dgm:pt modelId="{04A4A984-1577-43A2-B483-88761BD2B161}" type="pres">
      <dgm:prSet presAssocID="{15D2C4A4-5F09-483E-9390-FD09C7FA08B9}" presName="vert1" presStyleCnt="0"/>
      <dgm:spPr/>
    </dgm:pt>
  </dgm:ptLst>
  <dgm:cxnLst>
    <dgm:cxn modelId="{CCB7A02B-923F-447A-8FD9-4A53980D340B}" type="presOf" srcId="{D3EC3ABE-046C-462C-A26B-9961B0664CF1}" destId="{59550DA0-42A5-468D-AA38-7CF04DF2E063}" srcOrd="0" destOrd="0" presId="urn:microsoft.com/office/officeart/2008/layout/LinedList"/>
    <dgm:cxn modelId="{590AB662-48BF-4C3C-AEA6-0337638D308E}" type="presOf" srcId="{15D2C4A4-5F09-483E-9390-FD09C7FA08B9}" destId="{3349DD6A-DC32-49A2-8ABC-8BB1C6C42A8E}" srcOrd="0" destOrd="0" presId="urn:microsoft.com/office/officeart/2008/layout/LinedList"/>
    <dgm:cxn modelId="{23C8E574-67D5-47F5-BC94-46A078D3D977}" srcId="{D3EC3ABE-046C-462C-A26B-9961B0664CF1}" destId="{15D2C4A4-5F09-483E-9390-FD09C7FA08B9}" srcOrd="1" destOrd="0" parTransId="{B741EC11-B000-4585-AF4C-8847412408AA}" sibTransId="{A2F28BE4-14E7-477A-A1BF-C839CE2D947E}"/>
    <dgm:cxn modelId="{1E13F8BF-6BDA-4A42-B6FD-B959CEFE34C1}" srcId="{D3EC3ABE-046C-462C-A26B-9961B0664CF1}" destId="{9FF8CF47-675F-4DAC-B750-29F208862BD0}" srcOrd="0" destOrd="0" parTransId="{D1C1B21D-E54D-431F-960E-37D49512B5BF}" sibTransId="{C3C7338F-B2F4-4A9B-96DE-5605E1B3477F}"/>
    <dgm:cxn modelId="{7F3A75E4-D214-4C1B-AE93-18C9631A71C2}" type="presOf" srcId="{9FF8CF47-675F-4DAC-B750-29F208862BD0}" destId="{58032EF2-5D5A-4E26-A060-372B3487FB6F}" srcOrd="0" destOrd="0" presId="urn:microsoft.com/office/officeart/2008/layout/LinedList"/>
    <dgm:cxn modelId="{C3BDB8F7-52F7-4CD8-9AB6-A3130568245B}" type="presParOf" srcId="{59550DA0-42A5-468D-AA38-7CF04DF2E063}" destId="{8B5958E0-CB04-4665-9DCA-8C365121E608}" srcOrd="0" destOrd="0" presId="urn:microsoft.com/office/officeart/2008/layout/LinedList"/>
    <dgm:cxn modelId="{86A32152-78A2-4072-A813-ADA6ECE06F87}" type="presParOf" srcId="{59550DA0-42A5-468D-AA38-7CF04DF2E063}" destId="{37FF400C-0E23-468A-8E42-F562B38677A1}" srcOrd="1" destOrd="0" presId="urn:microsoft.com/office/officeart/2008/layout/LinedList"/>
    <dgm:cxn modelId="{50331FD9-7906-439A-8346-457F2E5D21B1}" type="presParOf" srcId="{37FF400C-0E23-468A-8E42-F562B38677A1}" destId="{58032EF2-5D5A-4E26-A060-372B3487FB6F}" srcOrd="0" destOrd="0" presId="urn:microsoft.com/office/officeart/2008/layout/LinedList"/>
    <dgm:cxn modelId="{CCDB8838-9DF6-48E0-9064-A1E17A665FD5}" type="presParOf" srcId="{37FF400C-0E23-468A-8E42-F562B38677A1}" destId="{A0E9784A-3FD9-4F8A-A33F-FD238F62FB4A}" srcOrd="1" destOrd="0" presId="urn:microsoft.com/office/officeart/2008/layout/LinedList"/>
    <dgm:cxn modelId="{AA48E180-2164-4B5E-B88F-FCFB43F75CFC}" type="presParOf" srcId="{59550DA0-42A5-468D-AA38-7CF04DF2E063}" destId="{EB7AC772-59A1-4FBE-B381-FE200A116295}" srcOrd="2" destOrd="0" presId="urn:microsoft.com/office/officeart/2008/layout/LinedList"/>
    <dgm:cxn modelId="{7FBE6BB4-6A74-4D7E-B80C-11891457CA98}" type="presParOf" srcId="{59550DA0-42A5-468D-AA38-7CF04DF2E063}" destId="{1E4E7BEE-A6A4-4A48-8931-B513DF25BD7C}" srcOrd="3" destOrd="0" presId="urn:microsoft.com/office/officeart/2008/layout/LinedList"/>
    <dgm:cxn modelId="{DA421622-64B5-44B8-9522-3F626B7F2F88}" type="presParOf" srcId="{1E4E7BEE-A6A4-4A48-8931-B513DF25BD7C}" destId="{3349DD6A-DC32-49A2-8ABC-8BB1C6C42A8E}" srcOrd="0" destOrd="0" presId="urn:microsoft.com/office/officeart/2008/layout/LinedList"/>
    <dgm:cxn modelId="{D0881A4C-DB12-40DF-A879-A3E914E40445}" type="presParOf" srcId="{1E4E7BEE-A6A4-4A48-8931-B513DF25BD7C}" destId="{04A4A984-1577-43A2-B483-88761BD2B1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C26F93-9F00-4976-8465-8D36F5AE3F3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3FB1D6-4F3A-4E0B-91AC-8C4E6ED9AD07}">
      <dgm:prSet/>
      <dgm:spPr/>
      <dgm:t>
        <a:bodyPr/>
        <a:lstStyle/>
        <a:p>
          <a:r>
            <a:rPr lang="sr-Latn-RS"/>
            <a:t>Omogućava pravo na kvalitetno obrazovanje</a:t>
          </a:r>
          <a:endParaRPr lang="en-US"/>
        </a:p>
      </dgm:t>
    </dgm:pt>
    <dgm:pt modelId="{51099B2D-FDA5-4DF9-9467-E0B99258569E}" type="parTrans" cxnId="{BED2E2E8-5F7C-4174-9932-2B5DC61A7759}">
      <dgm:prSet/>
      <dgm:spPr/>
      <dgm:t>
        <a:bodyPr/>
        <a:lstStyle/>
        <a:p>
          <a:endParaRPr lang="en-US"/>
        </a:p>
      </dgm:t>
    </dgm:pt>
    <dgm:pt modelId="{CAEC80C8-1CF9-4DF5-9259-AA2335479F64}" type="sibTrans" cxnId="{BED2E2E8-5F7C-4174-9932-2B5DC61A7759}">
      <dgm:prSet/>
      <dgm:spPr/>
      <dgm:t>
        <a:bodyPr/>
        <a:lstStyle/>
        <a:p>
          <a:endParaRPr lang="en-US"/>
        </a:p>
      </dgm:t>
    </dgm:pt>
    <dgm:pt modelId="{E1A78180-A19A-4BD5-9368-D3DF50520488}">
      <dgm:prSet/>
      <dgm:spPr/>
      <dgm:t>
        <a:bodyPr/>
        <a:lstStyle/>
        <a:p>
          <a:r>
            <a:rPr lang="sr-Latn-RS"/>
            <a:t>Omogućava obrazovanje u prirodnom okuženu</a:t>
          </a:r>
          <a:endParaRPr lang="en-US"/>
        </a:p>
      </dgm:t>
    </dgm:pt>
    <dgm:pt modelId="{88B07A09-F0EB-4E4C-B2C8-47A2C4D386D7}" type="parTrans" cxnId="{CDFBC097-D882-41BC-9DA4-6A4A4B487317}">
      <dgm:prSet/>
      <dgm:spPr/>
      <dgm:t>
        <a:bodyPr/>
        <a:lstStyle/>
        <a:p>
          <a:endParaRPr lang="en-US"/>
        </a:p>
      </dgm:t>
    </dgm:pt>
    <dgm:pt modelId="{C9971594-79DC-46B4-9D04-D99CC5BF438A}" type="sibTrans" cxnId="{CDFBC097-D882-41BC-9DA4-6A4A4B487317}">
      <dgm:prSet/>
      <dgm:spPr/>
      <dgm:t>
        <a:bodyPr/>
        <a:lstStyle/>
        <a:p>
          <a:endParaRPr lang="en-US"/>
        </a:p>
      </dgm:t>
    </dgm:pt>
    <dgm:pt modelId="{982FEFCE-A80E-4F20-86A3-B099995C0B59}">
      <dgm:prSet/>
      <dgm:spPr/>
      <dgm:t>
        <a:bodyPr/>
        <a:lstStyle/>
        <a:p>
          <a:r>
            <a:rPr lang="sr-Latn-RS"/>
            <a:t>Omogućava vršnjačku motivišuću podršku</a:t>
          </a:r>
          <a:endParaRPr lang="en-US"/>
        </a:p>
      </dgm:t>
    </dgm:pt>
    <dgm:pt modelId="{78F4E824-06A4-44B0-A8D4-A26CC54940C5}" type="parTrans" cxnId="{9EB012D5-7D57-42D1-9832-751AAE8ACC51}">
      <dgm:prSet/>
      <dgm:spPr/>
      <dgm:t>
        <a:bodyPr/>
        <a:lstStyle/>
        <a:p>
          <a:endParaRPr lang="en-US"/>
        </a:p>
      </dgm:t>
    </dgm:pt>
    <dgm:pt modelId="{0ABC4ED9-1E0E-4745-BB12-32A8AF396AC2}" type="sibTrans" cxnId="{9EB012D5-7D57-42D1-9832-751AAE8ACC51}">
      <dgm:prSet/>
      <dgm:spPr/>
      <dgm:t>
        <a:bodyPr/>
        <a:lstStyle/>
        <a:p>
          <a:endParaRPr lang="en-US"/>
        </a:p>
      </dgm:t>
    </dgm:pt>
    <dgm:pt modelId="{86D452B0-DFBA-43B5-8D45-65E5B1C15BDF}">
      <dgm:prSet/>
      <dgm:spPr/>
      <dgm:t>
        <a:bodyPr/>
        <a:lstStyle/>
        <a:p>
          <a:r>
            <a:rPr lang="sr-Latn-RS"/>
            <a:t>Omogućava put za osamostaljivanje</a:t>
          </a:r>
          <a:endParaRPr lang="en-US"/>
        </a:p>
      </dgm:t>
    </dgm:pt>
    <dgm:pt modelId="{F20E60E2-4751-4A50-BB93-CC0F93C8F392}" type="parTrans" cxnId="{72AB6A5B-0BF9-47AB-A8F3-055581ED9DF8}">
      <dgm:prSet/>
      <dgm:spPr/>
      <dgm:t>
        <a:bodyPr/>
        <a:lstStyle/>
        <a:p>
          <a:endParaRPr lang="en-US"/>
        </a:p>
      </dgm:t>
    </dgm:pt>
    <dgm:pt modelId="{47B1A88C-34F3-47B8-A099-ADEDBDB85C8B}" type="sibTrans" cxnId="{72AB6A5B-0BF9-47AB-A8F3-055581ED9DF8}">
      <dgm:prSet/>
      <dgm:spPr/>
      <dgm:t>
        <a:bodyPr/>
        <a:lstStyle/>
        <a:p>
          <a:endParaRPr lang="en-US"/>
        </a:p>
      </dgm:t>
    </dgm:pt>
    <dgm:pt modelId="{8AB6D651-DEC8-471E-8530-BC36486D7642}">
      <dgm:prSet/>
      <dgm:spPr/>
      <dgm:t>
        <a:bodyPr/>
        <a:lstStyle/>
        <a:p>
          <a:r>
            <a:rPr lang="sr-Latn-RS"/>
            <a:t>Omogućava socijalnu inkluziju</a:t>
          </a:r>
          <a:endParaRPr lang="en-US"/>
        </a:p>
      </dgm:t>
    </dgm:pt>
    <dgm:pt modelId="{99E0A57B-44AA-47FC-8FD1-CFBA7F7BB2D1}" type="parTrans" cxnId="{7A67F156-C671-4624-9EE3-4AAEB041AD4C}">
      <dgm:prSet/>
      <dgm:spPr/>
      <dgm:t>
        <a:bodyPr/>
        <a:lstStyle/>
        <a:p>
          <a:endParaRPr lang="en-US"/>
        </a:p>
      </dgm:t>
    </dgm:pt>
    <dgm:pt modelId="{6D7C8F8B-A8E1-4E99-8C11-56FCDFDEE50A}" type="sibTrans" cxnId="{7A67F156-C671-4624-9EE3-4AAEB041AD4C}">
      <dgm:prSet/>
      <dgm:spPr/>
      <dgm:t>
        <a:bodyPr/>
        <a:lstStyle/>
        <a:p>
          <a:endParaRPr lang="en-US"/>
        </a:p>
      </dgm:t>
    </dgm:pt>
    <dgm:pt modelId="{615D55DB-EFED-4347-9643-4AEF91FF7E86}">
      <dgm:prSet/>
      <dgm:spPr/>
      <dgm:t>
        <a:bodyPr/>
        <a:lstStyle/>
        <a:p>
          <a:r>
            <a:rPr lang="sr-Latn-RS"/>
            <a:t>Omogućava razvoj tolerantno</a:t>
          </a:r>
          <a:r>
            <a:rPr lang="en-US"/>
            <a:t>g </a:t>
          </a:r>
          <a:r>
            <a:rPr lang="sr-Latn-RS"/>
            <a:t>društva</a:t>
          </a:r>
          <a:endParaRPr lang="en-US"/>
        </a:p>
      </dgm:t>
    </dgm:pt>
    <dgm:pt modelId="{C243DEA7-002A-4356-8F97-C070DF140943}" type="parTrans" cxnId="{1A239EBE-353F-41B1-939D-17E4DA2F6961}">
      <dgm:prSet/>
      <dgm:spPr/>
      <dgm:t>
        <a:bodyPr/>
        <a:lstStyle/>
        <a:p>
          <a:endParaRPr lang="en-US"/>
        </a:p>
      </dgm:t>
    </dgm:pt>
    <dgm:pt modelId="{960BAC61-A7CD-4D64-B79A-24875218F88E}" type="sibTrans" cxnId="{1A239EBE-353F-41B1-939D-17E4DA2F6961}">
      <dgm:prSet/>
      <dgm:spPr/>
      <dgm:t>
        <a:bodyPr/>
        <a:lstStyle/>
        <a:p>
          <a:endParaRPr lang="en-US"/>
        </a:p>
      </dgm:t>
    </dgm:pt>
    <dgm:pt modelId="{A0820BEA-AE59-4F0A-855F-10C9815503C7}" type="pres">
      <dgm:prSet presAssocID="{F4C26F93-9F00-4976-8465-8D36F5AE3F38}" presName="linear" presStyleCnt="0">
        <dgm:presLayoutVars>
          <dgm:animLvl val="lvl"/>
          <dgm:resizeHandles val="exact"/>
        </dgm:presLayoutVars>
      </dgm:prSet>
      <dgm:spPr/>
    </dgm:pt>
    <dgm:pt modelId="{4826BEE5-7C66-4F1D-B683-DAD482860D46}" type="pres">
      <dgm:prSet presAssocID="{B53FB1D6-4F3A-4E0B-91AC-8C4E6ED9AD0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F64E5DD-0098-4F9C-B46E-2C28AD2B3C11}" type="pres">
      <dgm:prSet presAssocID="{CAEC80C8-1CF9-4DF5-9259-AA2335479F64}" presName="spacer" presStyleCnt="0"/>
      <dgm:spPr/>
    </dgm:pt>
    <dgm:pt modelId="{4F32465B-858B-4ED3-861F-95B33528DFA3}" type="pres">
      <dgm:prSet presAssocID="{E1A78180-A19A-4BD5-9368-D3DF5052048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20105DF-AB70-4DAC-A08A-7908F20155E5}" type="pres">
      <dgm:prSet presAssocID="{C9971594-79DC-46B4-9D04-D99CC5BF438A}" presName="spacer" presStyleCnt="0"/>
      <dgm:spPr/>
    </dgm:pt>
    <dgm:pt modelId="{2CAEC839-3C66-4174-B2FA-A1088D9212AC}" type="pres">
      <dgm:prSet presAssocID="{982FEFCE-A80E-4F20-86A3-B099995C0B5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9B46E85-EECA-4790-A25D-29FAC3BE1A26}" type="pres">
      <dgm:prSet presAssocID="{0ABC4ED9-1E0E-4745-BB12-32A8AF396AC2}" presName="spacer" presStyleCnt="0"/>
      <dgm:spPr/>
    </dgm:pt>
    <dgm:pt modelId="{DE9BE12F-0390-40B6-9E81-008BE4F7C6C7}" type="pres">
      <dgm:prSet presAssocID="{86D452B0-DFBA-43B5-8D45-65E5B1C15BD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9144B40-F0F5-47E8-9D07-D704F65DA2F0}" type="pres">
      <dgm:prSet presAssocID="{47B1A88C-34F3-47B8-A099-ADEDBDB85C8B}" presName="spacer" presStyleCnt="0"/>
      <dgm:spPr/>
    </dgm:pt>
    <dgm:pt modelId="{03D0B69A-958B-4AFB-A669-4E05D6A4F85D}" type="pres">
      <dgm:prSet presAssocID="{8AB6D651-DEC8-471E-8530-BC36486D764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7B7F1C2-1974-44AC-8C72-D4AAAD613328}" type="pres">
      <dgm:prSet presAssocID="{6D7C8F8B-A8E1-4E99-8C11-56FCDFDEE50A}" presName="spacer" presStyleCnt="0"/>
      <dgm:spPr/>
    </dgm:pt>
    <dgm:pt modelId="{EDBC8082-762F-4C1C-BAC7-369E766B5DA3}" type="pres">
      <dgm:prSet presAssocID="{615D55DB-EFED-4347-9643-4AEF91FF7E8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9F4B209-13E9-46E3-84EC-1AD962F5AFD5}" type="presOf" srcId="{F4C26F93-9F00-4976-8465-8D36F5AE3F38}" destId="{A0820BEA-AE59-4F0A-855F-10C9815503C7}" srcOrd="0" destOrd="0" presId="urn:microsoft.com/office/officeart/2005/8/layout/vList2"/>
    <dgm:cxn modelId="{72AB6A5B-0BF9-47AB-A8F3-055581ED9DF8}" srcId="{F4C26F93-9F00-4976-8465-8D36F5AE3F38}" destId="{86D452B0-DFBA-43B5-8D45-65E5B1C15BDF}" srcOrd="3" destOrd="0" parTransId="{F20E60E2-4751-4A50-BB93-CC0F93C8F392}" sibTransId="{47B1A88C-34F3-47B8-A099-ADEDBDB85C8B}"/>
    <dgm:cxn modelId="{E2FCE14D-8E3D-461D-A859-D07BEB699315}" type="presOf" srcId="{E1A78180-A19A-4BD5-9368-D3DF50520488}" destId="{4F32465B-858B-4ED3-861F-95B33528DFA3}" srcOrd="0" destOrd="0" presId="urn:microsoft.com/office/officeart/2005/8/layout/vList2"/>
    <dgm:cxn modelId="{3E2C6B76-6964-42E3-BD02-029619400C58}" type="presOf" srcId="{8AB6D651-DEC8-471E-8530-BC36486D7642}" destId="{03D0B69A-958B-4AFB-A669-4E05D6A4F85D}" srcOrd="0" destOrd="0" presId="urn:microsoft.com/office/officeart/2005/8/layout/vList2"/>
    <dgm:cxn modelId="{7A67F156-C671-4624-9EE3-4AAEB041AD4C}" srcId="{F4C26F93-9F00-4976-8465-8D36F5AE3F38}" destId="{8AB6D651-DEC8-471E-8530-BC36486D7642}" srcOrd="4" destOrd="0" parTransId="{99E0A57B-44AA-47FC-8FD1-CFBA7F7BB2D1}" sibTransId="{6D7C8F8B-A8E1-4E99-8C11-56FCDFDEE50A}"/>
    <dgm:cxn modelId="{8EBAE67B-A4C9-4CC8-A89C-FAEAA6297934}" type="presOf" srcId="{86D452B0-DFBA-43B5-8D45-65E5B1C15BDF}" destId="{DE9BE12F-0390-40B6-9E81-008BE4F7C6C7}" srcOrd="0" destOrd="0" presId="urn:microsoft.com/office/officeart/2005/8/layout/vList2"/>
    <dgm:cxn modelId="{A8776980-1287-4063-92E8-5E3FF0560F39}" type="presOf" srcId="{982FEFCE-A80E-4F20-86A3-B099995C0B59}" destId="{2CAEC839-3C66-4174-B2FA-A1088D9212AC}" srcOrd="0" destOrd="0" presId="urn:microsoft.com/office/officeart/2005/8/layout/vList2"/>
    <dgm:cxn modelId="{CA17918C-6B88-41B7-BB76-C4716980828A}" type="presOf" srcId="{B53FB1D6-4F3A-4E0B-91AC-8C4E6ED9AD07}" destId="{4826BEE5-7C66-4F1D-B683-DAD482860D46}" srcOrd="0" destOrd="0" presId="urn:microsoft.com/office/officeart/2005/8/layout/vList2"/>
    <dgm:cxn modelId="{CDFBC097-D882-41BC-9DA4-6A4A4B487317}" srcId="{F4C26F93-9F00-4976-8465-8D36F5AE3F38}" destId="{E1A78180-A19A-4BD5-9368-D3DF50520488}" srcOrd="1" destOrd="0" parTransId="{88B07A09-F0EB-4E4C-B2C8-47A2C4D386D7}" sibTransId="{C9971594-79DC-46B4-9D04-D99CC5BF438A}"/>
    <dgm:cxn modelId="{1A239EBE-353F-41B1-939D-17E4DA2F6961}" srcId="{F4C26F93-9F00-4976-8465-8D36F5AE3F38}" destId="{615D55DB-EFED-4347-9643-4AEF91FF7E86}" srcOrd="5" destOrd="0" parTransId="{C243DEA7-002A-4356-8F97-C070DF140943}" sibTransId="{960BAC61-A7CD-4D64-B79A-24875218F88E}"/>
    <dgm:cxn modelId="{9EB012D5-7D57-42D1-9832-751AAE8ACC51}" srcId="{F4C26F93-9F00-4976-8465-8D36F5AE3F38}" destId="{982FEFCE-A80E-4F20-86A3-B099995C0B59}" srcOrd="2" destOrd="0" parTransId="{78F4E824-06A4-44B0-A8D4-A26CC54940C5}" sibTransId="{0ABC4ED9-1E0E-4745-BB12-32A8AF396AC2}"/>
    <dgm:cxn modelId="{BED2E2E8-5F7C-4174-9932-2B5DC61A7759}" srcId="{F4C26F93-9F00-4976-8465-8D36F5AE3F38}" destId="{B53FB1D6-4F3A-4E0B-91AC-8C4E6ED9AD07}" srcOrd="0" destOrd="0" parTransId="{51099B2D-FDA5-4DF9-9467-E0B99258569E}" sibTransId="{CAEC80C8-1CF9-4DF5-9259-AA2335479F64}"/>
    <dgm:cxn modelId="{CE84FCEE-4002-4FD5-BE4A-E514219D2FB8}" type="presOf" srcId="{615D55DB-EFED-4347-9643-4AEF91FF7E86}" destId="{EDBC8082-762F-4C1C-BAC7-369E766B5DA3}" srcOrd="0" destOrd="0" presId="urn:microsoft.com/office/officeart/2005/8/layout/vList2"/>
    <dgm:cxn modelId="{6415B841-8FB9-4248-A003-684D9601F69B}" type="presParOf" srcId="{A0820BEA-AE59-4F0A-855F-10C9815503C7}" destId="{4826BEE5-7C66-4F1D-B683-DAD482860D46}" srcOrd="0" destOrd="0" presId="urn:microsoft.com/office/officeart/2005/8/layout/vList2"/>
    <dgm:cxn modelId="{B3AA2EE2-C8E6-45CE-8868-7DB9ECDD5B97}" type="presParOf" srcId="{A0820BEA-AE59-4F0A-855F-10C9815503C7}" destId="{1F64E5DD-0098-4F9C-B46E-2C28AD2B3C11}" srcOrd="1" destOrd="0" presId="urn:microsoft.com/office/officeart/2005/8/layout/vList2"/>
    <dgm:cxn modelId="{DEAC7F31-4C20-4B17-BE6C-DBC6C87FADE5}" type="presParOf" srcId="{A0820BEA-AE59-4F0A-855F-10C9815503C7}" destId="{4F32465B-858B-4ED3-861F-95B33528DFA3}" srcOrd="2" destOrd="0" presId="urn:microsoft.com/office/officeart/2005/8/layout/vList2"/>
    <dgm:cxn modelId="{DB0A2481-B4DF-4276-B368-B6B43DC13377}" type="presParOf" srcId="{A0820BEA-AE59-4F0A-855F-10C9815503C7}" destId="{720105DF-AB70-4DAC-A08A-7908F20155E5}" srcOrd="3" destOrd="0" presId="urn:microsoft.com/office/officeart/2005/8/layout/vList2"/>
    <dgm:cxn modelId="{3D4AC014-3037-49FF-9921-034D276EC04C}" type="presParOf" srcId="{A0820BEA-AE59-4F0A-855F-10C9815503C7}" destId="{2CAEC839-3C66-4174-B2FA-A1088D9212AC}" srcOrd="4" destOrd="0" presId="urn:microsoft.com/office/officeart/2005/8/layout/vList2"/>
    <dgm:cxn modelId="{7FA3916D-B923-41D3-B889-A4E75E44CCA1}" type="presParOf" srcId="{A0820BEA-AE59-4F0A-855F-10C9815503C7}" destId="{19B46E85-EECA-4790-A25D-29FAC3BE1A26}" srcOrd="5" destOrd="0" presId="urn:microsoft.com/office/officeart/2005/8/layout/vList2"/>
    <dgm:cxn modelId="{664809CC-E7DC-4919-80F7-3A1A532AE684}" type="presParOf" srcId="{A0820BEA-AE59-4F0A-855F-10C9815503C7}" destId="{DE9BE12F-0390-40B6-9E81-008BE4F7C6C7}" srcOrd="6" destOrd="0" presId="urn:microsoft.com/office/officeart/2005/8/layout/vList2"/>
    <dgm:cxn modelId="{BAC2C070-903D-456B-8CF7-4EE768A08DAF}" type="presParOf" srcId="{A0820BEA-AE59-4F0A-855F-10C9815503C7}" destId="{59144B40-F0F5-47E8-9D07-D704F65DA2F0}" srcOrd="7" destOrd="0" presId="urn:microsoft.com/office/officeart/2005/8/layout/vList2"/>
    <dgm:cxn modelId="{C925772A-DE50-4DB0-AB7F-995E14E1778D}" type="presParOf" srcId="{A0820BEA-AE59-4F0A-855F-10C9815503C7}" destId="{03D0B69A-958B-4AFB-A669-4E05D6A4F85D}" srcOrd="8" destOrd="0" presId="urn:microsoft.com/office/officeart/2005/8/layout/vList2"/>
    <dgm:cxn modelId="{7FED243A-2076-4B17-86A8-103AD0AEBB36}" type="presParOf" srcId="{A0820BEA-AE59-4F0A-855F-10C9815503C7}" destId="{E7B7F1C2-1974-44AC-8C72-D4AAAD613328}" srcOrd="9" destOrd="0" presId="urn:microsoft.com/office/officeart/2005/8/layout/vList2"/>
    <dgm:cxn modelId="{B342DA3F-F2AE-4591-B77E-9DF066CD5B25}" type="presParOf" srcId="{A0820BEA-AE59-4F0A-855F-10C9815503C7}" destId="{EDBC8082-762F-4C1C-BAC7-369E766B5DA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685BB7-70A7-48F4-8B21-45C026DA7BA5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42CB4A91-A587-4228-A923-D643636F28F2}">
      <dgm:prSet phldrT="[Text]"/>
      <dgm:spPr/>
      <dgm:t>
        <a:bodyPr/>
        <a:lstStyle/>
        <a:p>
          <a:r>
            <a:rPr lang="sr-Latn-RS" dirty="0"/>
            <a:t>Krugovi prijatelja za tipičnog čoveka</a:t>
          </a:r>
        </a:p>
      </dgm:t>
    </dgm:pt>
    <dgm:pt modelId="{77A86F9C-C6DD-472F-940E-0319AA6B2CD9}" type="parTrans" cxnId="{66DD30C1-ED46-4F49-BDEE-FF255163BFC1}">
      <dgm:prSet/>
      <dgm:spPr/>
      <dgm:t>
        <a:bodyPr/>
        <a:lstStyle/>
        <a:p>
          <a:endParaRPr lang="sr-Latn-RS"/>
        </a:p>
      </dgm:t>
    </dgm:pt>
    <dgm:pt modelId="{747127A5-38BB-4254-925B-0BAD3831B620}" type="sibTrans" cxnId="{66DD30C1-ED46-4F49-BDEE-FF255163BFC1}">
      <dgm:prSet/>
      <dgm:spPr/>
      <dgm:t>
        <a:bodyPr/>
        <a:lstStyle/>
        <a:p>
          <a:endParaRPr lang="sr-Latn-RS"/>
        </a:p>
      </dgm:t>
    </dgm:pt>
    <dgm:pt modelId="{EDE83706-8257-4F0D-88B9-05E0FFC13E48}">
      <dgm:prSet phldrT="[Text]"/>
      <dgm:spPr/>
      <dgm:t>
        <a:bodyPr/>
        <a:lstStyle/>
        <a:p>
          <a:r>
            <a:rPr lang="sr-Latn-RS" dirty="0"/>
            <a:t>Krugovi deteta sa smetnjama u razvoju van </a:t>
          </a:r>
          <a:r>
            <a:rPr lang="sr-Latn-RS" dirty="0" err="1"/>
            <a:t>inkluzije</a:t>
          </a:r>
          <a:r>
            <a:rPr lang="sr-Latn-RS" dirty="0"/>
            <a:t> </a:t>
          </a:r>
        </a:p>
      </dgm:t>
    </dgm:pt>
    <dgm:pt modelId="{C8F6C99F-BD19-4B30-B52D-0C9EC1F812D5}" type="parTrans" cxnId="{AEA3F2AB-2334-4133-8187-4D1FEB0A82E4}">
      <dgm:prSet/>
      <dgm:spPr/>
      <dgm:t>
        <a:bodyPr/>
        <a:lstStyle/>
        <a:p>
          <a:endParaRPr lang="sr-Latn-RS"/>
        </a:p>
      </dgm:t>
    </dgm:pt>
    <dgm:pt modelId="{3CD5ECC2-9E45-4AD4-A57C-A57DD5AB243F}" type="sibTrans" cxnId="{AEA3F2AB-2334-4133-8187-4D1FEB0A82E4}">
      <dgm:prSet/>
      <dgm:spPr/>
      <dgm:t>
        <a:bodyPr/>
        <a:lstStyle/>
        <a:p>
          <a:endParaRPr lang="sr-Latn-RS"/>
        </a:p>
      </dgm:t>
    </dgm:pt>
    <dgm:pt modelId="{E8232AE9-1BE9-4E4C-AD13-F82204525122}" type="pres">
      <dgm:prSet presAssocID="{E6685BB7-70A7-48F4-8B21-45C026DA7BA5}" presName="diagram" presStyleCnt="0">
        <dgm:presLayoutVars>
          <dgm:dir/>
        </dgm:presLayoutVars>
      </dgm:prSet>
      <dgm:spPr/>
    </dgm:pt>
    <dgm:pt modelId="{636614CC-81A6-4BD5-BA6B-744A5FF09D85}" type="pres">
      <dgm:prSet presAssocID="{42CB4A91-A587-4228-A923-D643636F28F2}" presName="composite" presStyleCnt="0"/>
      <dgm:spPr/>
    </dgm:pt>
    <dgm:pt modelId="{32F4AC6D-E888-4BFB-A6D8-145E32894373}" type="pres">
      <dgm:prSet presAssocID="{42CB4A91-A587-4228-A923-D643636F28F2}" presName="Image" presStyleLbl="bgShp" presStyleIdx="0" presStyleCnt="2" custScaleY="128051" custLinFactNeighborX="-5" custLinFactNeighborY="-203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1AE124-7EB6-4E44-B6BD-87533F87BC65}" type="pres">
      <dgm:prSet presAssocID="{42CB4A91-A587-4228-A923-D643636F28F2}" presName="Parent" presStyleLbl="node0" presStyleIdx="0" presStyleCnt="2" custScaleX="93277" custScaleY="90652" custLinFactY="59227" custLinFactNeighborX="-1788" custLinFactNeighborY="100000">
        <dgm:presLayoutVars>
          <dgm:bulletEnabled val="1"/>
        </dgm:presLayoutVars>
      </dgm:prSet>
      <dgm:spPr/>
    </dgm:pt>
    <dgm:pt modelId="{EFFDB68B-FEBC-48F5-B439-E08D589C9972}" type="pres">
      <dgm:prSet presAssocID="{747127A5-38BB-4254-925B-0BAD3831B620}" presName="sibTrans" presStyleCnt="0"/>
      <dgm:spPr/>
    </dgm:pt>
    <dgm:pt modelId="{20A218B9-3FC2-4248-A7BE-D007AEAA3DFC}" type="pres">
      <dgm:prSet presAssocID="{EDE83706-8257-4F0D-88B9-05E0FFC13E48}" presName="composite" presStyleCnt="0"/>
      <dgm:spPr/>
    </dgm:pt>
    <dgm:pt modelId="{733C9A53-DF86-49E5-8435-A1827523593C}" type="pres">
      <dgm:prSet presAssocID="{EDE83706-8257-4F0D-88B9-05E0FFC13E48}" presName="Image" presStyleLbl="bgShp" presStyleIdx="1" presStyleCnt="2" custScaleY="116666" custLinFactNeighborX="679" custLinFactNeighborY="-15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7F7A595-1C99-4C0E-BFF8-0D4E8118B67B}" type="pres">
      <dgm:prSet presAssocID="{EDE83706-8257-4F0D-88B9-05E0FFC13E48}" presName="Parent" presStyleLbl="node0" presStyleIdx="1" presStyleCnt="2" custLinFactY="516" custLinFactNeighborX="-3196" custLinFactNeighborY="100000">
        <dgm:presLayoutVars>
          <dgm:bulletEnabled val="1"/>
        </dgm:presLayoutVars>
      </dgm:prSet>
      <dgm:spPr/>
    </dgm:pt>
  </dgm:ptLst>
  <dgm:cxnLst>
    <dgm:cxn modelId="{44363789-4941-4C9F-A3D6-D6153059DF89}" type="presOf" srcId="{EDE83706-8257-4F0D-88B9-05E0FFC13E48}" destId="{27F7A595-1C99-4C0E-BFF8-0D4E8118B67B}" srcOrd="0" destOrd="0" presId="urn:microsoft.com/office/officeart/2008/layout/BendingPictureCaption"/>
    <dgm:cxn modelId="{AEA3F2AB-2334-4133-8187-4D1FEB0A82E4}" srcId="{E6685BB7-70A7-48F4-8B21-45C026DA7BA5}" destId="{EDE83706-8257-4F0D-88B9-05E0FFC13E48}" srcOrd="1" destOrd="0" parTransId="{C8F6C99F-BD19-4B30-B52D-0C9EC1F812D5}" sibTransId="{3CD5ECC2-9E45-4AD4-A57C-A57DD5AB243F}"/>
    <dgm:cxn modelId="{66DD30C1-ED46-4F49-BDEE-FF255163BFC1}" srcId="{E6685BB7-70A7-48F4-8B21-45C026DA7BA5}" destId="{42CB4A91-A587-4228-A923-D643636F28F2}" srcOrd="0" destOrd="0" parTransId="{77A86F9C-C6DD-472F-940E-0319AA6B2CD9}" sibTransId="{747127A5-38BB-4254-925B-0BAD3831B620}"/>
    <dgm:cxn modelId="{B6BB59E1-E3E3-4E1F-AC8D-6C111E0C4E00}" type="presOf" srcId="{E6685BB7-70A7-48F4-8B21-45C026DA7BA5}" destId="{E8232AE9-1BE9-4E4C-AD13-F82204525122}" srcOrd="0" destOrd="0" presId="urn:microsoft.com/office/officeart/2008/layout/BendingPictureCaption"/>
    <dgm:cxn modelId="{7554D6E2-1D85-40BA-B47E-4FAADFB06EFE}" type="presOf" srcId="{42CB4A91-A587-4228-A923-D643636F28F2}" destId="{981AE124-7EB6-4E44-B6BD-87533F87BC65}" srcOrd="0" destOrd="0" presId="urn:microsoft.com/office/officeart/2008/layout/BendingPictureCaption"/>
    <dgm:cxn modelId="{7A5DE82E-A027-4A00-A72C-59DD60E21834}" type="presParOf" srcId="{E8232AE9-1BE9-4E4C-AD13-F82204525122}" destId="{636614CC-81A6-4BD5-BA6B-744A5FF09D85}" srcOrd="0" destOrd="0" presId="urn:microsoft.com/office/officeart/2008/layout/BendingPictureCaption"/>
    <dgm:cxn modelId="{B1CD0D8F-FD99-406D-9F3B-049FFC3C5F9C}" type="presParOf" srcId="{636614CC-81A6-4BD5-BA6B-744A5FF09D85}" destId="{32F4AC6D-E888-4BFB-A6D8-145E32894373}" srcOrd="0" destOrd="0" presId="urn:microsoft.com/office/officeart/2008/layout/BendingPictureCaption"/>
    <dgm:cxn modelId="{A13F31D4-0222-49EA-BA5C-18796F78E1AE}" type="presParOf" srcId="{636614CC-81A6-4BD5-BA6B-744A5FF09D85}" destId="{981AE124-7EB6-4E44-B6BD-87533F87BC65}" srcOrd="1" destOrd="0" presId="urn:microsoft.com/office/officeart/2008/layout/BendingPictureCaption"/>
    <dgm:cxn modelId="{15202EE5-7BDE-47E9-AE09-DE41C1E585A3}" type="presParOf" srcId="{E8232AE9-1BE9-4E4C-AD13-F82204525122}" destId="{EFFDB68B-FEBC-48F5-B439-E08D589C9972}" srcOrd="1" destOrd="0" presId="urn:microsoft.com/office/officeart/2008/layout/BendingPictureCaption"/>
    <dgm:cxn modelId="{9246E0C3-EB7B-43B7-97C3-2208FD84AD1C}" type="presParOf" srcId="{E8232AE9-1BE9-4E4C-AD13-F82204525122}" destId="{20A218B9-3FC2-4248-A7BE-D007AEAA3DFC}" srcOrd="2" destOrd="0" presId="urn:microsoft.com/office/officeart/2008/layout/BendingPictureCaption"/>
    <dgm:cxn modelId="{1C6299A6-BAEF-420A-A5BF-5EBCF7237F43}" type="presParOf" srcId="{20A218B9-3FC2-4248-A7BE-D007AEAA3DFC}" destId="{733C9A53-DF86-49E5-8435-A1827523593C}" srcOrd="0" destOrd="0" presId="urn:microsoft.com/office/officeart/2008/layout/BendingPictureCaption"/>
    <dgm:cxn modelId="{8046F959-B175-4A15-AEF1-7C3C453B1656}" type="presParOf" srcId="{20A218B9-3FC2-4248-A7BE-D007AEAA3DFC}" destId="{27F7A595-1C99-4C0E-BFF8-0D4E8118B67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016B2-482F-4E06-813A-D9B4F41F09C8}">
      <dsp:nvSpPr>
        <dsp:cNvPr id="0" name=""/>
        <dsp:cNvSpPr/>
      </dsp:nvSpPr>
      <dsp:spPr>
        <a:xfrm>
          <a:off x="2842" y="247162"/>
          <a:ext cx="2254946" cy="31569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804" tIns="330200" rIns="17580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/>
            <a:t>Marija Montesori </a:t>
          </a:r>
          <a:r>
            <a:rPr lang="sr-Latn-RS" sz="1600" i="1" kern="1200"/>
            <a:t>„Pedagogija ne sme da zaboravi decu sa smetnjama u razvoju i  invaliditetom!” </a:t>
          </a:r>
          <a:endParaRPr lang="en-US" sz="1600" kern="1200"/>
        </a:p>
      </dsp:txBody>
      <dsp:txXfrm>
        <a:off x="2842" y="1446794"/>
        <a:ext cx="2254946" cy="1894154"/>
      </dsp:txXfrm>
    </dsp:sp>
    <dsp:sp modelId="{8F24C8BD-AB6D-4174-9E83-C2F8B1BA542D}">
      <dsp:nvSpPr>
        <dsp:cNvPr id="0" name=""/>
        <dsp:cNvSpPr/>
      </dsp:nvSpPr>
      <dsp:spPr>
        <a:xfrm>
          <a:off x="656776" y="562855"/>
          <a:ext cx="947077" cy="9470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38" tIns="12700" rIns="73838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795472" y="701551"/>
        <a:ext cx="669685" cy="669685"/>
      </dsp:txXfrm>
    </dsp:sp>
    <dsp:sp modelId="{072A41EE-4F66-4834-9653-D34F31DFC712}">
      <dsp:nvSpPr>
        <dsp:cNvPr id="0" name=""/>
        <dsp:cNvSpPr/>
      </dsp:nvSpPr>
      <dsp:spPr>
        <a:xfrm>
          <a:off x="2842" y="3404015"/>
          <a:ext cx="225494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37A1A-B2F8-447A-A7B5-7200E736D134}">
      <dsp:nvSpPr>
        <dsp:cNvPr id="0" name=""/>
        <dsp:cNvSpPr/>
      </dsp:nvSpPr>
      <dsp:spPr>
        <a:xfrm>
          <a:off x="2483283" y="247162"/>
          <a:ext cx="2254946" cy="31569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804" tIns="330200" rIns="17580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/>
            <a:t>Inkluzija iz sociološkog aspekta je „</a:t>
          </a:r>
          <a:r>
            <a:rPr lang="sr-Latn-RS" sz="1600" b="1" kern="1200"/>
            <a:t>revolucija“</a:t>
          </a:r>
          <a:r>
            <a:rPr lang="sr-Latn-RS" sz="1600" kern="1200"/>
            <a:t>!!!!</a:t>
          </a:r>
          <a:endParaRPr lang="en-US" sz="1600" kern="1200"/>
        </a:p>
      </dsp:txBody>
      <dsp:txXfrm>
        <a:off x="2483283" y="1446794"/>
        <a:ext cx="2254946" cy="1894154"/>
      </dsp:txXfrm>
    </dsp:sp>
    <dsp:sp modelId="{8384FF27-7955-44DC-BF59-31BB073F78E1}">
      <dsp:nvSpPr>
        <dsp:cNvPr id="0" name=""/>
        <dsp:cNvSpPr/>
      </dsp:nvSpPr>
      <dsp:spPr>
        <a:xfrm>
          <a:off x="3137217" y="562855"/>
          <a:ext cx="947077" cy="94707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38" tIns="12700" rIns="73838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275913" y="701551"/>
        <a:ext cx="669685" cy="669685"/>
      </dsp:txXfrm>
    </dsp:sp>
    <dsp:sp modelId="{A67882FC-1F92-480D-A714-350F73D82B9F}">
      <dsp:nvSpPr>
        <dsp:cNvPr id="0" name=""/>
        <dsp:cNvSpPr/>
      </dsp:nvSpPr>
      <dsp:spPr>
        <a:xfrm>
          <a:off x="2483283" y="3404015"/>
          <a:ext cx="225494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B6783-3933-494A-BBFC-B66786DDD85F}">
      <dsp:nvSpPr>
        <dsp:cNvPr id="0" name=""/>
        <dsp:cNvSpPr/>
      </dsp:nvSpPr>
      <dsp:spPr>
        <a:xfrm>
          <a:off x="4963723" y="247162"/>
          <a:ext cx="2254946" cy="315692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804" tIns="330200" rIns="17580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 dirty="0"/>
            <a:t>Povezanost sociologije i pedagogije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kern="1200" dirty="0"/>
            <a:t> (društva u</a:t>
          </a:r>
          <a:r>
            <a:rPr lang="en-US" sz="1600" kern="1200" dirty="0"/>
            <a:t> </a:t>
          </a:r>
          <a:r>
            <a:rPr lang="sr-Latn-RS" sz="1600" kern="1200" dirty="0"/>
            <a:t>obrazovanja)</a:t>
          </a:r>
          <a:endParaRPr lang="en-US" sz="1600" kern="1200" dirty="0"/>
        </a:p>
      </dsp:txBody>
      <dsp:txXfrm>
        <a:off x="4963723" y="1446794"/>
        <a:ext cx="2254946" cy="1894154"/>
      </dsp:txXfrm>
    </dsp:sp>
    <dsp:sp modelId="{6C0E467C-9285-486C-A8F7-59AB8CD3C862}">
      <dsp:nvSpPr>
        <dsp:cNvPr id="0" name=""/>
        <dsp:cNvSpPr/>
      </dsp:nvSpPr>
      <dsp:spPr>
        <a:xfrm>
          <a:off x="5617658" y="562855"/>
          <a:ext cx="947077" cy="9470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38" tIns="12700" rIns="73838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5756354" y="701551"/>
        <a:ext cx="669685" cy="669685"/>
      </dsp:txXfrm>
    </dsp:sp>
    <dsp:sp modelId="{77AB7254-EFC3-411A-8895-422A5A54513B}">
      <dsp:nvSpPr>
        <dsp:cNvPr id="0" name=""/>
        <dsp:cNvSpPr/>
      </dsp:nvSpPr>
      <dsp:spPr>
        <a:xfrm>
          <a:off x="4963723" y="3404015"/>
          <a:ext cx="225494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CDE09-07A6-401F-9150-52D718E0D839}">
      <dsp:nvSpPr>
        <dsp:cNvPr id="0" name=""/>
        <dsp:cNvSpPr/>
      </dsp:nvSpPr>
      <dsp:spPr>
        <a:xfrm>
          <a:off x="7444164" y="247162"/>
          <a:ext cx="2254946" cy="315692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804" tIns="330200" rIns="17580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600" b="1" kern="1200"/>
            <a:t>Princip inkluzije raditi SA umesto raditi ZA!</a:t>
          </a:r>
          <a:endParaRPr lang="en-US" sz="1600" kern="1200"/>
        </a:p>
      </dsp:txBody>
      <dsp:txXfrm>
        <a:off x="7444164" y="1446794"/>
        <a:ext cx="2254946" cy="1894154"/>
      </dsp:txXfrm>
    </dsp:sp>
    <dsp:sp modelId="{ECD215A6-34A0-4F83-8D59-29CB8D74BB4C}">
      <dsp:nvSpPr>
        <dsp:cNvPr id="0" name=""/>
        <dsp:cNvSpPr/>
      </dsp:nvSpPr>
      <dsp:spPr>
        <a:xfrm>
          <a:off x="8098098" y="562855"/>
          <a:ext cx="947077" cy="9470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38" tIns="12700" rIns="73838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4</a:t>
          </a:r>
        </a:p>
      </dsp:txBody>
      <dsp:txXfrm>
        <a:off x="8236794" y="701551"/>
        <a:ext cx="669685" cy="669685"/>
      </dsp:txXfrm>
    </dsp:sp>
    <dsp:sp modelId="{C222AF9D-2673-4449-89BB-305CC1CFDC47}">
      <dsp:nvSpPr>
        <dsp:cNvPr id="0" name=""/>
        <dsp:cNvSpPr/>
      </dsp:nvSpPr>
      <dsp:spPr>
        <a:xfrm>
          <a:off x="7444164" y="3404015"/>
          <a:ext cx="2254946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958E0-CB04-4665-9DCA-8C365121E608}">
      <dsp:nvSpPr>
        <dsp:cNvPr id="0" name=""/>
        <dsp:cNvSpPr/>
      </dsp:nvSpPr>
      <dsp:spPr>
        <a:xfrm>
          <a:off x="0" y="0"/>
          <a:ext cx="530347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032EF2-5D5A-4E26-A060-372B3487FB6F}">
      <dsp:nvSpPr>
        <dsp:cNvPr id="0" name=""/>
        <dsp:cNvSpPr/>
      </dsp:nvSpPr>
      <dsp:spPr>
        <a:xfrm>
          <a:off x="0" y="0"/>
          <a:ext cx="5303471" cy="182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i="1" kern="1200" dirty="0"/>
            <a:t>Primer</a:t>
          </a:r>
          <a:r>
            <a:rPr lang="sr-Latn-RS" sz="3600" kern="1200" dirty="0"/>
            <a:t>: Izrada strategije, radna grupa 2020. godine ….</a:t>
          </a:r>
          <a:endParaRPr lang="en-US" sz="3600" kern="1200" dirty="0"/>
        </a:p>
      </dsp:txBody>
      <dsp:txXfrm>
        <a:off x="0" y="0"/>
        <a:ext cx="5303471" cy="1825752"/>
      </dsp:txXfrm>
    </dsp:sp>
    <dsp:sp modelId="{EB7AC772-59A1-4FBE-B381-FE200A116295}">
      <dsp:nvSpPr>
        <dsp:cNvPr id="0" name=""/>
        <dsp:cNvSpPr/>
      </dsp:nvSpPr>
      <dsp:spPr>
        <a:xfrm>
          <a:off x="0" y="1825752"/>
          <a:ext cx="530347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49DD6A-DC32-49A2-8ABC-8BB1C6C42A8E}">
      <dsp:nvSpPr>
        <dsp:cNvPr id="0" name=""/>
        <dsp:cNvSpPr/>
      </dsp:nvSpPr>
      <dsp:spPr>
        <a:xfrm>
          <a:off x="0" y="1825752"/>
          <a:ext cx="5303471" cy="182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kern="1200" dirty="0"/>
            <a:t>Dama sa teškoćama u govoru i oštećenjem sluha je rekla: „ …….“</a:t>
          </a:r>
          <a:endParaRPr lang="en-US" sz="3600" kern="1200" dirty="0"/>
        </a:p>
      </dsp:txBody>
      <dsp:txXfrm>
        <a:off x="0" y="1825752"/>
        <a:ext cx="5303471" cy="1825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6BEE5-7C66-4F1D-B683-DAD482860D46}">
      <dsp:nvSpPr>
        <dsp:cNvPr id="0" name=""/>
        <dsp:cNvSpPr/>
      </dsp:nvSpPr>
      <dsp:spPr>
        <a:xfrm>
          <a:off x="0" y="5059"/>
          <a:ext cx="8770938" cy="551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300" kern="1200"/>
            <a:t>Omogućava pravo na kvalitetno obrazovanje</a:t>
          </a:r>
          <a:endParaRPr lang="en-US" sz="2300" kern="1200"/>
        </a:p>
      </dsp:txBody>
      <dsp:txXfrm>
        <a:off x="26930" y="31989"/>
        <a:ext cx="8717078" cy="497795"/>
      </dsp:txXfrm>
    </dsp:sp>
    <dsp:sp modelId="{4F32465B-858B-4ED3-861F-95B33528DFA3}">
      <dsp:nvSpPr>
        <dsp:cNvPr id="0" name=""/>
        <dsp:cNvSpPr/>
      </dsp:nvSpPr>
      <dsp:spPr>
        <a:xfrm>
          <a:off x="0" y="622954"/>
          <a:ext cx="8770938" cy="551655"/>
        </a:xfrm>
        <a:prstGeom prst="roundRect">
          <a:avLst/>
        </a:prstGeom>
        <a:solidFill>
          <a:schemeClr val="accent2">
            <a:hueOff val="1238913"/>
            <a:satOff val="-997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300" kern="1200"/>
            <a:t>Omogućava obrazovanje u prirodnom okuženu</a:t>
          </a:r>
          <a:endParaRPr lang="en-US" sz="2300" kern="1200"/>
        </a:p>
      </dsp:txBody>
      <dsp:txXfrm>
        <a:off x="26930" y="649884"/>
        <a:ext cx="8717078" cy="497795"/>
      </dsp:txXfrm>
    </dsp:sp>
    <dsp:sp modelId="{2CAEC839-3C66-4174-B2FA-A1088D9212AC}">
      <dsp:nvSpPr>
        <dsp:cNvPr id="0" name=""/>
        <dsp:cNvSpPr/>
      </dsp:nvSpPr>
      <dsp:spPr>
        <a:xfrm>
          <a:off x="0" y="1240849"/>
          <a:ext cx="8770938" cy="551655"/>
        </a:xfrm>
        <a:prstGeom prst="roundRect">
          <a:avLst/>
        </a:prstGeom>
        <a:solidFill>
          <a:schemeClr val="accent2">
            <a:hueOff val="2477826"/>
            <a:satOff val="-1994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300" kern="1200"/>
            <a:t>Omogućava vršnjačku motivišuću podršku</a:t>
          </a:r>
          <a:endParaRPr lang="en-US" sz="2300" kern="1200"/>
        </a:p>
      </dsp:txBody>
      <dsp:txXfrm>
        <a:off x="26930" y="1267779"/>
        <a:ext cx="8717078" cy="497795"/>
      </dsp:txXfrm>
    </dsp:sp>
    <dsp:sp modelId="{DE9BE12F-0390-40B6-9E81-008BE4F7C6C7}">
      <dsp:nvSpPr>
        <dsp:cNvPr id="0" name=""/>
        <dsp:cNvSpPr/>
      </dsp:nvSpPr>
      <dsp:spPr>
        <a:xfrm>
          <a:off x="0" y="1858745"/>
          <a:ext cx="8770938" cy="551655"/>
        </a:xfrm>
        <a:prstGeom prst="roundRect">
          <a:avLst/>
        </a:prstGeom>
        <a:solidFill>
          <a:schemeClr val="accent2">
            <a:hueOff val="3716739"/>
            <a:satOff val="-2991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300" kern="1200"/>
            <a:t>Omogućava put za osamostaljivanje</a:t>
          </a:r>
          <a:endParaRPr lang="en-US" sz="2300" kern="1200"/>
        </a:p>
      </dsp:txBody>
      <dsp:txXfrm>
        <a:off x="26930" y="1885675"/>
        <a:ext cx="8717078" cy="497795"/>
      </dsp:txXfrm>
    </dsp:sp>
    <dsp:sp modelId="{03D0B69A-958B-4AFB-A669-4E05D6A4F85D}">
      <dsp:nvSpPr>
        <dsp:cNvPr id="0" name=""/>
        <dsp:cNvSpPr/>
      </dsp:nvSpPr>
      <dsp:spPr>
        <a:xfrm>
          <a:off x="0" y="2476640"/>
          <a:ext cx="8770938" cy="551655"/>
        </a:xfrm>
        <a:prstGeom prst="roundRect">
          <a:avLst/>
        </a:prstGeom>
        <a:solidFill>
          <a:schemeClr val="accent2">
            <a:hueOff val="4955652"/>
            <a:satOff val="-3988"/>
            <a:lumOff val="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300" kern="1200"/>
            <a:t>Omogućava socijalnu inkluziju</a:t>
          </a:r>
          <a:endParaRPr lang="en-US" sz="2300" kern="1200"/>
        </a:p>
      </dsp:txBody>
      <dsp:txXfrm>
        <a:off x="26930" y="2503570"/>
        <a:ext cx="8717078" cy="497795"/>
      </dsp:txXfrm>
    </dsp:sp>
    <dsp:sp modelId="{EDBC8082-762F-4C1C-BAC7-369E766B5DA3}">
      <dsp:nvSpPr>
        <dsp:cNvPr id="0" name=""/>
        <dsp:cNvSpPr/>
      </dsp:nvSpPr>
      <dsp:spPr>
        <a:xfrm>
          <a:off x="0" y="3094535"/>
          <a:ext cx="8770938" cy="551655"/>
        </a:xfrm>
        <a:prstGeom prst="roundRect">
          <a:avLst/>
        </a:prstGeom>
        <a:solidFill>
          <a:schemeClr val="accent2">
            <a:hueOff val="6194565"/>
            <a:satOff val="-4985"/>
            <a:lumOff val="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300" kern="1200"/>
            <a:t>Omogućava razvoj tolerantno</a:t>
          </a:r>
          <a:r>
            <a:rPr lang="en-US" sz="2300" kern="1200"/>
            <a:t>g </a:t>
          </a:r>
          <a:r>
            <a:rPr lang="sr-Latn-RS" sz="2300" kern="1200"/>
            <a:t>društva</a:t>
          </a:r>
          <a:endParaRPr lang="en-US" sz="2300" kern="1200"/>
        </a:p>
      </dsp:txBody>
      <dsp:txXfrm>
        <a:off x="26930" y="3121465"/>
        <a:ext cx="8717078" cy="497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4AC6D-E888-4BFB-A6D8-145E32894373}">
      <dsp:nvSpPr>
        <dsp:cNvPr id="0" name=""/>
        <dsp:cNvSpPr/>
      </dsp:nvSpPr>
      <dsp:spPr>
        <a:xfrm>
          <a:off x="243416" y="0"/>
          <a:ext cx="3704245" cy="350529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AE124-7EB6-4E44-B6BD-87533F87BC65}">
      <dsp:nvSpPr>
        <dsp:cNvPr id="0" name=""/>
        <dsp:cNvSpPr/>
      </dsp:nvSpPr>
      <dsp:spPr>
        <a:xfrm>
          <a:off x="1042557" y="2813001"/>
          <a:ext cx="2977360" cy="695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r-Latn-RS" sz="2000" kern="1200" dirty="0"/>
            <a:t>Krugovi prijatelja za tipičnog čoveka</a:t>
          </a:r>
        </a:p>
      </dsp:txBody>
      <dsp:txXfrm>
        <a:off x="1042557" y="2813001"/>
        <a:ext cx="2977360" cy="695373"/>
      </dsp:txXfrm>
    </dsp:sp>
    <dsp:sp modelId="{733C9A53-DF86-49E5-8435-A1827523593C}">
      <dsp:nvSpPr>
        <dsp:cNvPr id="0" name=""/>
        <dsp:cNvSpPr/>
      </dsp:nvSpPr>
      <dsp:spPr>
        <a:xfrm>
          <a:off x="4876912" y="0"/>
          <a:ext cx="3704245" cy="31936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7A595-1C99-4C0E-BFF8-0D4E8118B67B}">
      <dsp:nvSpPr>
        <dsp:cNvPr id="0" name=""/>
        <dsp:cNvSpPr/>
      </dsp:nvSpPr>
      <dsp:spPr>
        <a:xfrm>
          <a:off x="5498476" y="2741294"/>
          <a:ext cx="3191955" cy="767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r-Latn-RS" sz="2000" kern="1200" dirty="0"/>
            <a:t>Krugovi deteta sa smetnjama u razvoju van </a:t>
          </a:r>
          <a:r>
            <a:rPr lang="sr-Latn-RS" sz="2000" kern="1200" dirty="0" err="1"/>
            <a:t>inkluzije</a:t>
          </a:r>
          <a:r>
            <a:rPr lang="sr-Latn-RS" sz="2000" kern="1200" dirty="0"/>
            <a:t> </a:t>
          </a:r>
        </a:p>
      </dsp:txBody>
      <dsp:txXfrm>
        <a:off x="5498476" y="2741294"/>
        <a:ext cx="3191955" cy="767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4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3379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62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4731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571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02923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9782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2887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22674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238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5274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B8EE74-40B5-4D07-9117-008E6E474D5A}" type="datetimeFigureOut">
              <a:rPr lang="sr-Latn-RS" smtClean="0"/>
              <a:t>25.10.2021.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46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ZDRST5bGAE" TargetMode="External"/><Relationship Id="rId2" Type="http://schemas.openxmlformats.org/officeDocument/2006/relationships/hyperlink" Target="https://zdravopancevo.rs/kapa-dole-za-s-a-r-s-izbacili-su-spot-za-pesmu-gluva-i-sada-cete-ih-definitivno-voleti-jos-vis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Inkluzija</a:t>
            </a:r>
            <a:r>
              <a:rPr lang="sr-Latn-RS" dirty="0"/>
              <a:t>,</a:t>
            </a:r>
            <a:br>
              <a:rPr lang="en-US" dirty="0"/>
            </a:br>
            <a:r>
              <a:rPr lang="sr-Latn-RS" dirty="0"/>
              <a:t>i</a:t>
            </a:r>
            <a:r>
              <a:rPr lang="en-US" dirty="0" err="1"/>
              <a:t>nklu</a:t>
            </a:r>
            <a:r>
              <a:rPr lang="sr-Latn-RS" dirty="0"/>
              <a:t>z</a:t>
            </a:r>
            <a:r>
              <a:rPr lang="en-US" dirty="0" err="1"/>
              <a:t>ivno</a:t>
            </a:r>
            <a:r>
              <a:rPr lang="en-US" dirty="0"/>
              <a:t> </a:t>
            </a:r>
            <a:r>
              <a:rPr lang="en-US" dirty="0" err="1"/>
              <a:t>obra</a:t>
            </a:r>
            <a:r>
              <a:rPr lang="sr-Latn-RS" dirty="0"/>
              <a:t>z</a:t>
            </a:r>
            <a:r>
              <a:rPr lang="en-US" dirty="0" err="1"/>
              <a:t>ovanje</a:t>
            </a:r>
            <a:r>
              <a:rPr lang="sr-Latn-RS" dirty="0"/>
              <a:t> pravo i obaveza</a:t>
            </a:r>
            <a:br>
              <a:rPr lang="sr-Latn-RS" i="1" dirty="0"/>
            </a:br>
            <a:endParaRPr lang="sr-Latn-R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3690" y="4945377"/>
            <a:ext cx="4030740" cy="1037760"/>
          </a:xfrm>
        </p:spPr>
        <p:txBody>
          <a:bodyPr>
            <a:normAutofit fontScale="62500" lnSpcReduction="20000"/>
          </a:bodyPr>
          <a:lstStyle/>
          <a:p>
            <a:r>
              <a:rPr lang="sr-Latn-RS" dirty="0"/>
              <a:t>Uvod u inkluziju</a:t>
            </a:r>
          </a:p>
          <a:p>
            <a:r>
              <a:rPr lang="en-US" sz="4000" i="1" dirty="0"/>
              <a:t>Prof. </a:t>
            </a:r>
            <a:r>
              <a:rPr lang="en-US" sz="4000" i="1" dirty="0" err="1"/>
              <a:t>dr</a:t>
            </a:r>
            <a:r>
              <a:rPr lang="en-US" sz="4000" i="1" dirty="0"/>
              <a:t> </a:t>
            </a:r>
            <a:r>
              <a:rPr lang="sr-Latn-RS" sz="4000" i="1" dirty="0" err="1"/>
              <a:t>Otilia</a:t>
            </a:r>
            <a:r>
              <a:rPr lang="sr-Latn-RS" sz="4000" i="1" dirty="0"/>
              <a:t> </a:t>
            </a:r>
            <a:r>
              <a:rPr lang="sr-Latn-RS" sz="4000" i="1" dirty="0" err="1"/>
              <a:t>Velišek-Braško</a:t>
            </a:r>
            <a:endParaRPr lang="sr-Latn-RS" sz="4000" i="1" dirty="0"/>
          </a:p>
        </p:txBody>
      </p:sp>
    </p:spTree>
    <p:extLst>
      <p:ext uri="{BB962C8B-B14F-4D97-AF65-F5344CB8AC3E}">
        <p14:creationId xmlns:p14="http://schemas.microsoft.com/office/powerpoint/2010/main" val="2367592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2DE35105-F76B-4DEC-B98A-532304EA4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1859" y="643467"/>
            <a:ext cx="7488599" cy="5571066"/>
          </a:xfrm>
          <a:prstGeom prst="roundRect">
            <a:avLst>
              <a:gd name="adj" fmla="val 2462"/>
            </a:avLst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D5AA2E-9D73-4FBA-A8A1-81720C824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624" y="965200"/>
            <a:ext cx="4927599" cy="49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0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/>
              <a:t>Literatura:</a:t>
            </a:r>
            <a:br>
              <a:rPr lang="sr-Latn-RS"/>
            </a:br>
            <a:r>
              <a:rPr lang="sr-Latn-RS"/>
              <a:t>Inkluzivan pedagogija (90-114)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Inkluzivno obrazovanje / </a:t>
            </a:r>
            <a:r>
              <a:rPr lang="vi-VN" b="1" u="sng" dirty="0"/>
              <a:t>Pravo i obaveza</a:t>
            </a:r>
            <a:r>
              <a:rPr lang="vi-VN" dirty="0"/>
              <a:t>! / od 2009. </a:t>
            </a:r>
            <a:r>
              <a:rPr lang="sr-Latn-RS" dirty="0"/>
              <a:t>(Zakon) </a:t>
            </a:r>
            <a:r>
              <a:rPr lang="vi-VN" dirty="0"/>
              <a:t>i 2010.</a:t>
            </a:r>
            <a:r>
              <a:rPr lang="sr-Latn-RS" dirty="0"/>
              <a:t> (Pravilnici) 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a i drugi n</a:t>
            </a:r>
            <a:r>
              <a:rPr lang="vi-VN" dirty="0"/>
              <a:t>ovi zakoni i pravilnici 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koji su usklađeni 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/>
              <a:t>Zakon o osnovama sistema obrazovanja i vaspitanja Republike Srbije, (U: "Sl. glasnik RS", br. 88/2017 i 27/2018 - dr. zakoni)</a:t>
            </a:r>
          </a:p>
          <a:p>
            <a:r>
              <a:rPr lang="vi-VN" dirty="0"/>
              <a:t>Pravilnik o bližim uputstvima za utvrđenje prava na individualni obrazovni plan, njegovu primenu i vrednovanje, (br. 74/2018.)</a:t>
            </a:r>
          </a:p>
          <a:p>
            <a:r>
              <a:rPr lang="sr-Latn-RS" b="1">
                <a:solidFill>
                  <a:srgbClr val="00B050"/>
                </a:solidFill>
              </a:rPr>
              <a:t>Inkluzivno obrazovanje je omogućavanje ostvarivanja prava svakog deteta na </a:t>
            </a:r>
            <a:r>
              <a:rPr lang="sr-Latn-RS" b="1" u="sng">
                <a:solidFill>
                  <a:srgbClr val="00B050"/>
                </a:solidFill>
              </a:rPr>
              <a:t>kvalitetno obrazovanje u skladu sa njegovim sposobnostima i mogućnostima</a:t>
            </a:r>
            <a:r>
              <a:rPr lang="sr-Latn-RS" b="1">
                <a:solidFill>
                  <a:srgbClr val="00B050"/>
                </a:solidFill>
              </a:rPr>
              <a:t>.</a:t>
            </a:r>
            <a:endParaRPr lang="sr-Latn-R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28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94063" y="568325"/>
            <a:ext cx="8897937" cy="1560513"/>
          </a:xfrm>
        </p:spPr>
        <p:txBody>
          <a:bodyPr/>
          <a:lstStyle/>
          <a:p>
            <a:r>
              <a:rPr lang="sr-Latn-RS" dirty="0"/>
              <a:t>Omogućavanje dostupnosti i otklanjanje barijera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95435" y="5874941"/>
            <a:ext cx="157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Fizičke barijere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1" y="1399690"/>
            <a:ext cx="1906657" cy="38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43" y="3306567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86" y="2415127"/>
            <a:ext cx="487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74006" y="5390866"/>
            <a:ext cx="24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Komunikacijske barijere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4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mw D_nya_Ya_B_yle_Olsayd_360p_m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699" y="689212"/>
            <a:ext cx="7451676" cy="55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Kvalitetno obrazovanje za svako dete</a:t>
            </a:r>
            <a:br>
              <a:rPr lang="sr-Latn-RS" dirty="0"/>
            </a:br>
            <a:r>
              <a:rPr lang="sr-Latn-RS" sz="2700" dirty="0"/>
              <a:t>(</a:t>
            </a:r>
            <a:r>
              <a:rPr lang="sr-Latn-RS" sz="2700" dirty="0" err="1"/>
              <a:t>inkluzivno</a:t>
            </a:r>
            <a:r>
              <a:rPr lang="sr-Latn-RS" sz="2700" dirty="0"/>
              <a:t> obrazovanje je pokazatelje kvalitetnog obrazovanja)</a:t>
            </a:r>
            <a:endParaRPr lang="en-US" sz="2700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Latn-RS" b="1" dirty="0"/>
              <a:t>Pravo svakog deteta </a:t>
            </a:r>
          </a:p>
          <a:p>
            <a:r>
              <a:rPr lang="sr-Latn-RS" b="1" dirty="0"/>
              <a:t>(bez obzira na specifičnosti) </a:t>
            </a:r>
          </a:p>
          <a:p>
            <a:r>
              <a:rPr lang="sr-Latn-RS" b="1" dirty="0"/>
              <a:t>da ima kvalitetno obrazovanje.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922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20" y="600501"/>
            <a:ext cx="9366325" cy="884283"/>
          </a:xfrm>
        </p:spPr>
        <p:txBody>
          <a:bodyPr>
            <a:normAutofit fontScale="90000"/>
          </a:bodyPr>
          <a:lstStyle/>
          <a:p>
            <a:r>
              <a:rPr lang="sr-Latn-RS" dirty="0" err="1"/>
              <a:t>Individualizacija</a:t>
            </a:r>
            <a:r>
              <a:rPr lang="sr-Latn-RS" dirty="0"/>
              <a:t> (ne individualno)</a:t>
            </a:r>
            <a:br>
              <a:rPr lang="sr-Latn-RS" dirty="0"/>
            </a:br>
            <a:r>
              <a:rPr lang="sr-Latn-RS" dirty="0"/>
              <a:t>Ne jednako već pravično!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43" y="2252827"/>
            <a:ext cx="6245090" cy="4066086"/>
          </a:xfrm>
        </p:spPr>
      </p:pic>
    </p:spTree>
    <p:extLst>
      <p:ext uri="{BB962C8B-B14F-4D97-AF65-F5344CB8AC3E}">
        <p14:creationId xmlns:p14="http://schemas.microsoft.com/office/powerpoint/2010/main" val="1203446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3D10-BB3F-4ADC-9807-BF05BAE2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Ovo bi bilo najbolje!</a:t>
            </a:r>
            <a:br>
              <a:rPr lang="sr-Latn-RS" dirty="0"/>
            </a:br>
            <a:r>
              <a:rPr lang="sr-Latn-RS" dirty="0"/>
              <a:t>Otklanjanje barijera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1954E-7E2A-4647-A10A-504067419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637" y="2270962"/>
            <a:ext cx="8170508" cy="43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95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/>
              <a:t>Inkluzivno</a:t>
            </a:r>
            <a:r>
              <a:rPr lang="sr-Latn-RS" dirty="0"/>
              <a:t> vaspitanje i obrazovanje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sz="3200" b="1" i="1" dirty="0"/>
              <a:t>i Godine uzleta!?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613125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48063" y="1105259"/>
            <a:ext cx="8352928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dobrobit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lowchart: Collate 2"/>
          <p:cNvSpPr/>
          <p:nvPr/>
        </p:nvSpPr>
        <p:spPr>
          <a:xfrm rot="16667972">
            <a:off x="5689458" y="-264389"/>
            <a:ext cx="1573324" cy="5197432"/>
          </a:xfrm>
          <a:prstGeom prst="flowChartCol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lowchart: Or 3"/>
          <p:cNvSpPr/>
          <p:nvPr/>
        </p:nvSpPr>
        <p:spPr>
          <a:xfrm>
            <a:off x="6067688" y="2028003"/>
            <a:ext cx="816864" cy="612648"/>
          </a:xfrm>
          <a:prstGeom prst="flowChar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5279912" y="3356992"/>
            <a:ext cx="2208245" cy="16561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Ciljevi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50733" y="5013176"/>
            <a:ext cx="4416491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Teorijsko-vrednosni postulati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815413" y="5750265"/>
            <a:ext cx="2592288" cy="806968"/>
          </a:xfrm>
          <a:prstGeom prst="cloudCallout">
            <a:avLst>
              <a:gd name="adj1" fmla="val 102424"/>
              <a:gd name="adj2" fmla="val -67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 </a:t>
            </a:r>
            <a:r>
              <a:rPr lang="en-US" dirty="0" err="1">
                <a:solidFill>
                  <a:prstClr val="white"/>
                </a:solidFill>
              </a:rPr>
              <a:t>detetu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736812" y="5963522"/>
            <a:ext cx="3471424" cy="777846"/>
          </a:xfrm>
          <a:prstGeom prst="cloudCallout">
            <a:avLst>
              <a:gd name="adj1" fmla="val -108712"/>
              <a:gd name="adj2" fmla="val -618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Vr</a:t>
            </a:r>
            <a:r>
              <a:rPr lang="sr-Latn-RS" dirty="0">
                <a:solidFill>
                  <a:prstClr val="white"/>
                </a:solidFill>
              </a:rPr>
              <a:t>t</a:t>
            </a:r>
            <a:r>
              <a:rPr lang="en-US" dirty="0" err="1">
                <a:solidFill>
                  <a:prstClr val="white"/>
                </a:solidFill>
              </a:rPr>
              <a:t>i</a:t>
            </a:r>
            <a:r>
              <a:rPr lang="sr-Latn-RS" dirty="0">
                <a:solidFill>
                  <a:prstClr val="white"/>
                </a:solidFill>
              </a:rPr>
              <a:t>ć/škola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8804933" y="5470376"/>
            <a:ext cx="3051708" cy="1105794"/>
          </a:xfrm>
          <a:prstGeom prst="cloudCallout">
            <a:avLst>
              <a:gd name="adj1" fmla="val -66739"/>
              <a:gd name="adj2" fmla="val -44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Vaspitanje i obrazovanje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5184" y="2807132"/>
            <a:ext cx="18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solidFill>
                  <a:prstClr val="black"/>
                </a:solidFill>
              </a:rPr>
              <a:t>DOBROBIT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9883" y="735927"/>
            <a:ext cx="5597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 err="1">
                <a:solidFill>
                  <a:prstClr val="black"/>
                </a:solidFill>
              </a:rPr>
              <a:t>Kurikulum</a:t>
            </a:r>
            <a:r>
              <a:rPr lang="sr-Latn-RS" dirty="0">
                <a:solidFill>
                  <a:prstClr val="black"/>
                </a:solidFill>
              </a:rPr>
              <a:t>  ( </a:t>
            </a:r>
            <a:r>
              <a:rPr lang="sr-Latn-RS" i="1" dirty="0">
                <a:solidFill>
                  <a:prstClr val="black"/>
                </a:solidFill>
              </a:rPr>
              <a:t>Realni</a:t>
            </a:r>
            <a:r>
              <a:rPr lang="sr-Latn-RS" dirty="0">
                <a:solidFill>
                  <a:prstClr val="black"/>
                </a:solidFill>
              </a:rPr>
              <a:t> </a:t>
            </a:r>
            <a:r>
              <a:rPr lang="sr-Latn-RS" i="1" dirty="0">
                <a:solidFill>
                  <a:prstClr val="black"/>
                </a:solidFill>
              </a:rPr>
              <a:t>program)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406794">
            <a:off x="4329489" y="2015260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odnosi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68305">
            <a:off x="7662733" y="23333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delanje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860221">
            <a:off x="2831116" y="1568792"/>
            <a:ext cx="91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Kultura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322395">
            <a:off x="9414335" y="2332823"/>
            <a:ext cx="70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Deca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989911">
            <a:off x="5512137" y="1290443"/>
            <a:ext cx="105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Porodica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773942">
            <a:off x="2570457" y="2160261"/>
            <a:ext cx="112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Zajednica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406883">
            <a:off x="7955470" y="1522484"/>
            <a:ext cx="16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Pedagoški kadar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638076">
            <a:off x="410482" y="1080261"/>
            <a:ext cx="2542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b="1" dirty="0" err="1">
                <a:solidFill>
                  <a:srgbClr val="00B050"/>
                </a:solidFill>
              </a:rPr>
              <a:t>Inkluzivno</a:t>
            </a:r>
            <a:r>
              <a:rPr lang="sr-Latn-RS" b="1" dirty="0">
                <a:solidFill>
                  <a:srgbClr val="00B050"/>
                </a:solidFill>
              </a:rPr>
              <a:t> obrazovanje i </a:t>
            </a:r>
          </a:p>
          <a:p>
            <a:pPr algn="ctr"/>
            <a:r>
              <a:rPr lang="sr-Latn-RS" b="1" dirty="0">
                <a:solidFill>
                  <a:srgbClr val="00B050"/>
                </a:solidFill>
              </a:rPr>
              <a:t>Godine uzleta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7541755">
            <a:off x="9104581" y="3708031"/>
            <a:ext cx="2816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ZA SVAKO DETE</a:t>
            </a:r>
          </a:p>
        </p:txBody>
      </p:sp>
    </p:spTree>
    <p:extLst>
      <p:ext uri="{BB962C8B-B14F-4D97-AF65-F5344CB8AC3E}">
        <p14:creationId xmlns:p14="http://schemas.microsoft.com/office/powerpoint/2010/main" val="227769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259307"/>
            <a:ext cx="10945216" cy="2089573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3100" b="1" dirty="0"/>
              <a:t>Dobrobit</a:t>
            </a:r>
            <a:br>
              <a:rPr lang="sr-Latn-RS" sz="3100" dirty="0"/>
            </a:br>
            <a:r>
              <a:rPr lang="sr-Latn-RS" sz="3100" dirty="0"/>
              <a:t>dete tj. osoba je biće koje jeste i biva</a:t>
            </a:r>
            <a:r>
              <a:rPr lang="en-US" sz="3100" dirty="0"/>
              <a:t> / </a:t>
            </a:r>
            <a:r>
              <a:rPr lang="sr-Latn-RS" sz="3100" dirty="0"/>
              <a:t>će biti </a:t>
            </a:r>
            <a:br>
              <a:rPr lang="sr-Latn-RS" sz="3100" dirty="0"/>
            </a:br>
            <a:r>
              <a:rPr lang="sr-Latn-RS" sz="3100" dirty="0"/>
              <a:t>i sadašnjost i budućnost </a:t>
            </a:r>
            <a:br>
              <a:rPr lang="sr-Latn-RS" sz="3100" dirty="0"/>
            </a:br>
            <a:r>
              <a:rPr lang="sr-Latn-RS" sz="3100" dirty="0"/>
              <a:t>(Godine uzleta, 2018:18-19)</a:t>
            </a:r>
            <a:br>
              <a:rPr lang="sr-Latn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947" y="2708920"/>
            <a:ext cx="9036423" cy="34563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r-Latn-RS" sz="3100" b="1" dirty="0">
                <a:solidFill>
                  <a:srgbClr val="7030A0"/>
                </a:solidFill>
              </a:rPr>
              <a:t>Dimenzije dobrobiti</a:t>
            </a:r>
            <a:endParaRPr lang="en-US" sz="3100" b="1" dirty="0">
              <a:solidFill>
                <a:srgbClr val="7030A0"/>
              </a:solidFill>
            </a:endParaRPr>
          </a:p>
          <a:p>
            <a:pPr algn="ctr"/>
            <a:r>
              <a:rPr lang="sr-Latn-RS" b="1" dirty="0"/>
              <a:t>Personalna dobrobit </a:t>
            </a:r>
            <a:r>
              <a:rPr lang="sr-Latn-RS" dirty="0"/>
              <a:t>(biti dobro i fizički i psihički)</a:t>
            </a:r>
          </a:p>
          <a:p>
            <a:pPr algn="ctr"/>
            <a:r>
              <a:rPr lang="sr-Latn-RS" b="1" dirty="0"/>
              <a:t>Delatna dobrobiti </a:t>
            </a:r>
            <a:r>
              <a:rPr lang="sr-Latn-RS" dirty="0"/>
              <a:t>(hteti, umeti , moći…)</a:t>
            </a:r>
          </a:p>
          <a:p>
            <a:pPr algn="ctr"/>
            <a:r>
              <a:rPr lang="sr-Latn-RS" b="1" dirty="0"/>
              <a:t>Socijalna dobrobit </a:t>
            </a:r>
            <a:r>
              <a:rPr lang="sr-Latn-RS" dirty="0"/>
              <a:t>(prihvatiti, pripadati, participirati)</a:t>
            </a:r>
          </a:p>
          <a:p>
            <a:pPr algn="ctr"/>
            <a:endParaRPr lang="sr-Latn-RS" dirty="0"/>
          </a:p>
          <a:p>
            <a:pPr marL="0" indent="0">
              <a:buNone/>
            </a:pPr>
            <a:r>
              <a:rPr lang="sr-Latn-RS" sz="3100" b="1" dirty="0">
                <a:solidFill>
                  <a:schemeClr val="accent2">
                    <a:lumMod val="75000"/>
                  </a:schemeClr>
                </a:solidFill>
              </a:rPr>
              <a:t>Za osobu/dete šta znači dobrobit!?</a:t>
            </a:r>
          </a:p>
          <a:p>
            <a:pPr algn="ctr"/>
            <a:r>
              <a:rPr lang="sr-Latn-RS" sz="2600" dirty="0"/>
              <a:t>Osećati se: ….</a:t>
            </a:r>
          </a:p>
          <a:p>
            <a:pPr algn="ctr"/>
            <a:r>
              <a:rPr lang="sr-Latn-RS" sz="2600" dirty="0"/>
              <a:t>Biti: ….</a:t>
            </a:r>
          </a:p>
          <a:p>
            <a:pPr algn="ctr"/>
            <a:r>
              <a:rPr lang="sr-Latn-RS" sz="2600" dirty="0"/>
              <a:t>Moći:….</a:t>
            </a:r>
          </a:p>
          <a:p>
            <a:pPr algn="ctr"/>
            <a:r>
              <a:rPr lang="sr-Latn-RS" sz="2600" dirty="0"/>
              <a:t>Umeti: …..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 rot="4725527">
            <a:off x="8217613" y="2977235"/>
            <a:ext cx="4136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ZA SVAKO DETE</a:t>
            </a:r>
            <a:endParaRPr lang="en-US" sz="4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0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20" y="620688"/>
            <a:ext cx="9366325" cy="1008112"/>
          </a:xfrm>
        </p:spPr>
        <p:txBody>
          <a:bodyPr>
            <a:normAutofit/>
          </a:bodyPr>
          <a:lstStyle/>
          <a:p>
            <a:r>
              <a:rPr lang="sr-Latn-RS" b="1" dirty="0"/>
              <a:t>Relevantni dokumenti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323" y="2456597"/>
            <a:ext cx="9036423" cy="3376033"/>
          </a:xfrm>
        </p:spPr>
        <p:txBody>
          <a:bodyPr>
            <a:normAutofit fontScale="92500" lnSpcReduction="10000"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Međunarodni</a:t>
            </a:r>
            <a:r>
              <a:rPr lang="sr-Latn-RS" dirty="0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dokumenti</a:t>
            </a:r>
            <a:r>
              <a:rPr lang="sr-Latn-RS" dirty="0">
                <a:solidFill>
                  <a:schemeClr val="tx1"/>
                </a:solidFill>
              </a:rPr>
              <a:t> (</a:t>
            </a:r>
            <a:r>
              <a:rPr lang="sr-Cyrl-CS" dirty="0">
                <a:solidFill>
                  <a:schemeClr val="tx1"/>
                </a:solidFill>
              </a:rPr>
              <a:t>Univerzalnu deklaraciju o ljudskim pravima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Konvencija UN o pravima deteta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Standardna pravila UN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Saopštenje iz </a:t>
            </a:r>
            <a:r>
              <a:rPr lang="sr-Cyrl-CS" dirty="0" err="1">
                <a:solidFill>
                  <a:schemeClr val="tx1"/>
                </a:solidFill>
              </a:rPr>
              <a:t>Salamanke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Svetska deklaracija o obrazovanju za sve</a:t>
            </a:r>
            <a:r>
              <a:rPr lang="sr-Latn-RS" dirty="0">
                <a:solidFill>
                  <a:schemeClr val="tx1"/>
                </a:solidFill>
              </a:rPr>
              <a:t> </a:t>
            </a:r>
            <a:r>
              <a:rPr lang="sr-Cyrl-CS" dirty="0" err="1">
                <a:solidFill>
                  <a:schemeClr val="tx1"/>
                </a:solidFill>
              </a:rPr>
              <a:t>Education</a:t>
            </a:r>
            <a:r>
              <a:rPr lang="sr-Cyrl-CS" dirty="0">
                <a:solidFill>
                  <a:schemeClr val="tx1"/>
                </a:solidFill>
              </a:rPr>
              <a:t> for </a:t>
            </a:r>
            <a:r>
              <a:rPr lang="sr-Cyrl-CS" dirty="0" err="1">
                <a:solidFill>
                  <a:schemeClr val="tx1"/>
                </a:solidFill>
              </a:rPr>
              <a:t>All</a:t>
            </a:r>
            <a:r>
              <a:rPr lang="sr-Cyrl-CS" dirty="0">
                <a:solidFill>
                  <a:schemeClr val="tx1"/>
                </a:solidFill>
              </a:rPr>
              <a:t> (EFA) / Obrazovanje za sve 200</a:t>
            </a:r>
            <a:r>
              <a:rPr lang="sr-Latn-RS" dirty="0">
                <a:solidFill>
                  <a:schemeClr val="tx1"/>
                </a:solidFill>
              </a:rPr>
              <a:t>1. </a:t>
            </a:r>
            <a:r>
              <a:rPr lang="sr-Cyrl-CS" dirty="0">
                <a:solidFill>
                  <a:schemeClr val="tx1"/>
                </a:solidFill>
              </a:rPr>
              <a:t>„Svet po meri deteta“ 2002</a:t>
            </a:r>
            <a:r>
              <a:rPr lang="sr-Latn-RS" dirty="0">
                <a:solidFill>
                  <a:schemeClr val="tx1"/>
                </a:solidFill>
              </a:rPr>
              <a:t>.) i </a:t>
            </a:r>
          </a:p>
          <a:p>
            <a:r>
              <a:rPr lang="sr-Latn-RS" b="1" dirty="0">
                <a:solidFill>
                  <a:schemeClr val="tx1"/>
                </a:solidFill>
              </a:rPr>
              <a:t>Nacionalni dokumenti </a:t>
            </a:r>
            <a:r>
              <a:rPr lang="sr-Latn-RS" dirty="0">
                <a:solidFill>
                  <a:schemeClr val="tx1"/>
                </a:solidFill>
              </a:rPr>
              <a:t>(</a:t>
            </a:r>
            <a:r>
              <a:rPr lang="sr-Cyrl-CS" dirty="0">
                <a:solidFill>
                  <a:schemeClr val="tx1"/>
                </a:solidFill>
              </a:rPr>
              <a:t>Ustav Republike Srbije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Zakon o sprečavanju diskriminacije osoba sa invaliditetom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Zakon o osnovama sistema obrazovanja i vaspitanja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Zakon o udžbenicima i drugim nastavnim sredstvima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Pravilnik o bližim uputstvima za utvrđivanje prava na individu­al­ni obrazovni plan, njegovu primenu i vrednovanje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Pravilnik o dodatnoj obrazovnoj, zdravstvenoj i socijalnoj podrš­ci detetu i učeniku</a:t>
            </a:r>
            <a:r>
              <a:rPr lang="sr-Latn-RS" dirty="0">
                <a:solidFill>
                  <a:schemeClr val="tx1"/>
                </a:solidFill>
              </a:rPr>
              <a:t>, </a:t>
            </a:r>
            <a:r>
              <a:rPr lang="sr-Cyrl-CS" dirty="0">
                <a:solidFill>
                  <a:schemeClr val="tx1"/>
                </a:solidFill>
              </a:rPr>
              <a:t>Strategija razvoja obrazovanja u Srbiji do 2020.</a:t>
            </a:r>
            <a:r>
              <a:rPr lang="sr-Latn-RS" dirty="0">
                <a:solidFill>
                  <a:schemeClr val="tx1"/>
                </a:solidFill>
              </a:rPr>
              <a:t>)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45679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</p:spPr>
        <p:txBody>
          <a:bodyPr>
            <a:normAutofit/>
          </a:bodyPr>
          <a:lstStyle/>
          <a:p>
            <a:r>
              <a:rPr lang="sr-Latn-RS" err="1"/>
              <a:t>Inkluzivno</a:t>
            </a:r>
            <a:r>
              <a:rPr lang="sr-Latn-RS"/>
              <a:t> obrazovanje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BF0C8D-EED1-468C-9AEA-0CA60360A5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217056"/>
              </p:ext>
            </p:extLst>
          </p:nvPr>
        </p:nvGraphicFramePr>
        <p:xfrm>
          <a:off x="2933700" y="2438400"/>
          <a:ext cx="8770938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9738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436" y="5085184"/>
            <a:ext cx="10066965" cy="10801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3100" dirty="0"/>
              <a:t>KRUGOVI PRIJATELJA </a:t>
            </a:r>
            <a:r>
              <a:rPr lang="x-none" sz="3100" dirty="0"/>
              <a:t>(Rieser</a:t>
            </a:r>
            <a:r>
              <a:rPr lang="x-none" sz="3100"/>
              <a:t>, </a:t>
            </a:r>
            <a:r>
              <a:rPr lang="sr-Latn-RS" sz="3100" dirty="0"/>
              <a:t>R</a:t>
            </a:r>
            <a:r>
              <a:rPr lang="x-none" sz="3100"/>
              <a:t>. </a:t>
            </a:r>
            <a:r>
              <a:rPr lang="x-none" sz="3100" dirty="0"/>
              <a:t>2011)</a:t>
            </a:r>
            <a:br>
              <a:rPr lang="x-none" dirty="0"/>
            </a:br>
            <a:r>
              <a:rPr lang="x-none" sz="1400" dirty="0"/>
              <a:t>1. intimni krug, 2. bliski prijatelji, 3. poznanici, 4. uslužnici</a:t>
            </a:r>
            <a:endParaRPr lang="en-US" dirty="0"/>
          </a:p>
        </p:txBody>
      </p:sp>
      <p:grpSp>
        <p:nvGrpSpPr>
          <p:cNvPr id="17411" name="Group 30"/>
          <p:cNvGrpSpPr>
            <a:grpSpLocks/>
          </p:cNvGrpSpPr>
          <p:nvPr/>
        </p:nvGrpSpPr>
        <p:grpSpPr bwMode="auto">
          <a:xfrm>
            <a:off x="3657601" y="764705"/>
            <a:ext cx="4796367" cy="3943773"/>
            <a:chOff x="3708" y="1282"/>
            <a:chExt cx="4723" cy="4926"/>
          </a:xfrm>
        </p:grpSpPr>
        <p:grpSp>
          <p:nvGrpSpPr>
            <p:cNvPr id="17412" name="Group 31"/>
            <p:cNvGrpSpPr>
              <a:grpSpLocks/>
            </p:cNvGrpSpPr>
            <p:nvPr/>
          </p:nvGrpSpPr>
          <p:grpSpPr bwMode="auto">
            <a:xfrm>
              <a:off x="3708" y="1282"/>
              <a:ext cx="4723" cy="4926"/>
              <a:chOff x="3925" y="1403"/>
              <a:chExt cx="4724" cy="4926"/>
            </a:xfrm>
          </p:grpSpPr>
          <p:sp>
            <p:nvSpPr>
              <p:cNvPr id="17418" name="Oval 32"/>
              <p:cNvSpPr>
                <a:spLocks noChangeAspect="1" noChangeArrowheads="1"/>
              </p:cNvSpPr>
              <p:nvPr/>
            </p:nvSpPr>
            <p:spPr bwMode="auto">
              <a:xfrm>
                <a:off x="3925" y="1403"/>
                <a:ext cx="4724" cy="492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sr-Latn-RS">
                  <a:latin typeface="Trebuchet MS" pitchFamily="34" charset="0"/>
                </a:endParaRPr>
              </a:p>
            </p:txBody>
          </p:sp>
          <p:sp>
            <p:nvSpPr>
              <p:cNvPr id="17419" name="Oval 33"/>
              <p:cNvSpPr>
                <a:spLocks noChangeAspect="1" noChangeArrowheads="1"/>
              </p:cNvSpPr>
              <p:nvPr/>
            </p:nvSpPr>
            <p:spPr bwMode="auto">
              <a:xfrm>
                <a:off x="4420" y="1917"/>
                <a:ext cx="3728" cy="389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sr-Latn-RS">
                  <a:latin typeface="Trebuchet MS" pitchFamily="34" charset="0"/>
                </a:endParaRPr>
              </a:p>
            </p:txBody>
          </p:sp>
          <p:sp>
            <p:nvSpPr>
              <p:cNvPr id="17420" name="Oval 34"/>
              <p:cNvSpPr>
                <a:spLocks noChangeAspect="1" noChangeArrowheads="1"/>
              </p:cNvSpPr>
              <p:nvPr/>
            </p:nvSpPr>
            <p:spPr bwMode="auto">
              <a:xfrm>
                <a:off x="4895" y="2406"/>
                <a:ext cx="2795" cy="291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sr-Latn-RS">
                  <a:latin typeface="Trebuchet MS" pitchFamily="34" charset="0"/>
                </a:endParaRPr>
              </a:p>
            </p:txBody>
          </p:sp>
          <p:sp>
            <p:nvSpPr>
              <p:cNvPr id="17421" name="Oval 35"/>
              <p:cNvSpPr>
                <a:spLocks noChangeAspect="1" noChangeArrowheads="1"/>
              </p:cNvSpPr>
              <p:nvPr/>
            </p:nvSpPr>
            <p:spPr bwMode="auto">
              <a:xfrm>
                <a:off x="5370" y="2894"/>
                <a:ext cx="1860" cy="194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sr-Latn-RS">
                  <a:latin typeface="Trebuchet MS" pitchFamily="34" charset="0"/>
                </a:endParaRPr>
              </a:p>
            </p:txBody>
          </p:sp>
          <p:sp>
            <p:nvSpPr>
              <p:cNvPr id="17422" name="Oval 36"/>
              <p:cNvSpPr>
                <a:spLocks noChangeAspect="1" noChangeArrowheads="1"/>
              </p:cNvSpPr>
              <p:nvPr/>
            </p:nvSpPr>
            <p:spPr bwMode="auto">
              <a:xfrm>
                <a:off x="5845" y="3383"/>
                <a:ext cx="930" cy="97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sr-Latn-RS">
                  <a:latin typeface="Trebuchet MS" pitchFamily="34" charset="0"/>
                </a:endParaRPr>
              </a:p>
            </p:txBody>
          </p:sp>
        </p:grpSp>
        <p:sp>
          <p:nvSpPr>
            <p:cNvPr id="17413" name="Text Box 37"/>
            <p:cNvSpPr txBox="1">
              <a:spLocks noChangeArrowheads="1"/>
            </p:cNvSpPr>
            <p:nvPr/>
          </p:nvSpPr>
          <p:spPr bwMode="auto">
            <a:xfrm>
              <a:off x="5893" y="3578"/>
              <a:ext cx="475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sr-Latn-RS" sz="1200">
                  <a:solidFill>
                    <a:srgbClr val="000000"/>
                  </a:solidFill>
                  <a:latin typeface="Trebuchet MS" pitchFamily="34" charset="0"/>
                </a:rPr>
                <a:t>JA</a:t>
              </a:r>
              <a:endParaRPr lang="en-US" altLang="sr-Latn-RS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17414" name="Text Box 38"/>
            <p:cNvSpPr txBox="1">
              <a:spLocks noChangeArrowheads="1"/>
            </p:cNvSpPr>
            <p:nvPr/>
          </p:nvSpPr>
          <p:spPr bwMode="auto">
            <a:xfrm>
              <a:off x="5940" y="2845"/>
              <a:ext cx="47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sr-Latn-RS" sz="1200">
                  <a:solidFill>
                    <a:srgbClr val="000000"/>
                  </a:solidFill>
                  <a:latin typeface="Trebuchet MS" pitchFamily="34" charset="0"/>
                </a:rPr>
                <a:t>1</a:t>
              </a:r>
              <a:endParaRPr lang="en-US" altLang="sr-Latn-RS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17415" name="Text Box 39"/>
            <p:cNvSpPr txBox="1">
              <a:spLocks noChangeArrowheads="1"/>
            </p:cNvSpPr>
            <p:nvPr/>
          </p:nvSpPr>
          <p:spPr bwMode="auto">
            <a:xfrm>
              <a:off x="5940" y="2357"/>
              <a:ext cx="475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sr-Latn-RS" sz="1200">
                  <a:solidFill>
                    <a:srgbClr val="000000"/>
                  </a:solidFill>
                  <a:latin typeface="Trebuchet MS" pitchFamily="34" charset="0"/>
                </a:rPr>
                <a:t>2</a:t>
              </a:r>
              <a:endParaRPr lang="en-US" altLang="sr-Latn-RS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17416" name="Text Box 40"/>
            <p:cNvSpPr txBox="1">
              <a:spLocks noChangeArrowheads="1"/>
            </p:cNvSpPr>
            <p:nvPr/>
          </p:nvSpPr>
          <p:spPr bwMode="auto">
            <a:xfrm>
              <a:off x="5940" y="1868"/>
              <a:ext cx="475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sr-Latn-RS" sz="1200">
                  <a:solidFill>
                    <a:srgbClr val="000000"/>
                  </a:solidFill>
                  <a:latin typeface="Trebuchet MS" pitchFamily="34" charset="0"/>
                </a:rPr>
                <a:t>3</a:t>
              </a:r>
              <a:endParaRPr lang="en-US" altLang="sr-Latn-RS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17417" name="Text Box 41"/>
            <p:cNvSpPr txBox="1">
              <a:spLocks noChangeArrowheads="1"/>
            </p:cNvSpPr>
            <p:nvPr/>
          </p:nvSpPr>
          <p:spPr bwMode="auto">
            <a:xfrm>
              <a:off x="5893" y="1331"/>
              <a:ext cx="475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sr-Latn-RS" sz="1200">
                  <a:solidFill>
                    <a:srgbClr val="000000"/>
                  </a:solidFill>
                  <a:latin typeface="Trebuchet MS" pitchFamily="34" charset="0"/>
                </a:rPr>
                <a:t>4</a:t>
              </a:r>
              <a:endParaRPr lang="en-US" altLang="sr-Latn-RS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09936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1027664"/>
            <a:ext cx="10038243" cy="673144"/>
          </a:xfrm>
        </p:spPr>
        <p:txBody>
          <a:bodyPr>
            <a:normAutofit/>
          </a:bodyPr>
          <a:lstStyle/>
          <a:p>
            <a:r>
              <a:rPr lang="sr-Latn-RS" sz="3200" dirty="0"/>
              <a:t>Socijalni krugovi – Krugovi prijatelja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70878711"/>
              </p:ext>
            </p:extLst>
          </p:nvPr>
        </p:nvGraphicFramePr>
        <p:xfrm>
          <a:off x="1390652" y="2324100"/>
          <a:ext cx="9036049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3268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C524B941-B4CF-4A23-A6A5-9130BE8C8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id="{EBDFB963-93D8-4E0A-BE4F-E22C882EC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F273FCD6-B5A2-41B4-AE7D-30025C839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F8B7877-F1F5-4922-8783-EBAFE9ADF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6F789C4-4757-4EB3-9B8B-258517AF2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77" name="Freeform 206">
              <a:extLst>
                <a:ext uri="{FF2B5EF4-FFF2-40B4-BE49-F238E27FC236}">
                  <a16:creationId xmlns:a16="http://schemas.microsoft.com/office/drawing/2014/main" id="{EDFC994B-609D-4AB4-BA53-227D57489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8" name="Freeform 211">
              <a:extLst>
                <a:ext uri="{FF2B5EF4-FFF2-40B4-BE49-F238E27FC236}">
                  <a16:creationId xmlns:a16="http://schemas.microsoft.com/office/drawing/2014/main" id="{C583E44C-AB31-45CA-8201-041945AA0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825F1C0-17F2-4A99-9164-BDB835C26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53F2DC5E-02B9-4419-8BCE-E53B11ED0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24105A1-6511-40C2-825E-0C8C65A0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11CD12F8-8480-4143-9CA3-2FC1810FF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09B6B22C-D862-4F04-9605-7C90405B6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</p:spPr>
        </p:sp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4121850F-55FD-40D3-BC6D-13EDE35F3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</p:grpSp>
      <p:sp>
        <p:nvSpPr>
          <p:cNvPr id="88" name="Rounded Rectangle 7">
            <a:extLst>
              <a:ext uri="{FF2B5EF4-FFF2-40B4-BE49-F238E27FC236}">
                <a16:creationId xmlns:a16="http://schemas.microsoft.com/office/drawing/2014/main" id="{1CA269D9-F567-48FB-87B3-248F07EB1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" r="1" b="1"/>
          <a:stretch/>
        </p:blipFill>
        <p:spPr bwMode="auto">
          <a:xfrm>
            <a:off x="5166458" y="610550"/>
            <a:ext cx="6189620" cy="55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Freeform 18">
            <a:extLst>
              <a:ext uri="{FF2B5EF4-FFF2-40B4-BE49-F238E27FC236}">
                <a16:creationId xmlns:a16="http://schemas.microsoft.com/office/drawing/2014/main" id="{4ABF56C1-919D-4B2B-AD18-A3B3897D7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" name="Rounded Rectangle 8">
            <a:extLst>
              <a:ext uri="{FF2B5EF4-FFF2-40B4-BE49-F238E27FC236}">
                <a16:creationId xmlns:a16="http://schemas.microsoft.com/office/drawing/2014/main" id="{2244DFF3-FC1D-4EBD-AEBD-1C5D3239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8236" y="1023867"/>
            <a:ext cx="3793678" cy="33496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en-US" sz="3000" b="1">
                <a:solidFill>
                  <a:schemeClr val="bg2"/>
                </a:solidFill>
              </a:rPr>
              <a:t>Svako dete ima pravo</a:t>
            </a:r>
            <a:br>
              <a:rPr lang="en-US" sz="3000" b="1">
                <a:solidFill>
                  <a:schemeClr val="bg2"/>
                </a:solidFill>
              </a:rPr>
            </a:br>
            <a:r>
              <a:rPr lang="en-US" sz="3000" b="1">
                <a:solidFill>
                  <a:schemeClr val="bg2"/>
                </a:solidFill>
              </a:rPr>
              <a:t> da bude ono što jeste</a:t>
            </a:r>
            <a:br>
              <a:rPr lang="en-US" sz="3000" b="1">
                <a:solidFill>
                  <a:schemeClr val="bg2"/>
                </a:solidFill>
              </a:rPr>
            </a:br>
            <a:r>
              <a:rPr lang="en-US" sz="3000" b="1">
                <a:solidFill>
                  <a:schemeClr val="bg2"/>
                </a:solidFill>
              </a:rPr>
              <a:t>i da ne bude ono što nije.</a:t>
            </a:r>
            <a:br>
              <a:rPr lang="en-US" sz="3000" b="1">
                <a:solidFill>
                  <a:schemeClr val="bg2"/>
                </a:solidFill>
              </a:rPr>
            </a:br>
            <a:endParaRPr lang="en-US" sz="3000" b="1">
              <a:solidFill>
                <a:schemeClr val="bg2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EC0199D-F2D3-4E40-999E-D0DB4ACA5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1100" y="4629095"/>
            <a:ext cx="69494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77613" y="5471662"/>
            <a:ext cx="332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r-Latn-RS" i="1" dirty="0"/>
              <a:t>Produkti likovne radionice DPOSA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852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4992" y="1032887"/>
            <a:ext cx="59747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4400" dirty="0">
                <a:solidFill>
                  <a:srgbClr val="0070C0"/>
                </a:solidFill>
                <a:latin typeface="+mj-lt"/>
              </a:rPr>
              <a:t>Obrnuta „inkluzija“ !!!</a:t>
            </a:r>
          </a:p>
        </p:txBody>
      </p:sp>
      <p:sp>
        <p:nvSpPr>
          <p:cNvPr id="6" name="Rectangle 5"/>
          <p:cNvSpPr/>
          <p:nvPr/>
        </p:nvSpPr>
        <p:spPr>
          <a:xfrm>
            <a:off x="7460594" y="5805265"/>
            <a:ext cx="3683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 algn="r">
              <a:buNone/>
            </a:pPr>
            <a:r>
              <a:rPr lang="sr-Latn-RS" sz="3600" b="1" dirty="0">
                <a:solidFill>
                  <a:srgbClr val="FF0000"/>
                </a:solidFill>
              </a:rPr>
              <a:t>!</a:t>
            </a:r>
            <a:r>
              <a:rPr lang="sr-Latn-RS" sz="3600" b="1" dirty="0" err="1">
                <a:solidFill>
                  <a:srgbClr val="FF0000"/>
                </a:solidFill>
              </a:rPr>
              <a:t>ijndaras</a:t>
            </a:r>
            <a:r>
              <a:rPr lang="sr-Latn-RS" sz="3600" b="1" dirty="0">
                <a:solidFill>
                  <a:srgbClr val="FF0000"/>
                </a:solidFill>
              </a:rPr>
              <a:t> </a:t>
            </a:r>
            <a:r>
              <a:rPr lang="sr-Latn-RS" sz="3600" b="1" dirty="0" err="1">
                <a:solidFill>
                  <a:srgbClr val="FF0000"/>
                </a:solidFill>
              </a:rPr>
              <a:t>an</a:t>
            </a:r>
            <a:r>
              <a:rPr lang="sr-Latn-RS" sz="3600" b="1" dirty="0">
                <a:solidFill>
                  <a:srgbClr val="FF0000"/>
                </a:solidFill>
              </a:rPr>
              <a:t> </a:t>
            </a:r>
            <a:r>
              <a:rPr lang="sr-Latn-RS" sz="3600" b="1" dirty="0" err="1">
                <a:solidFill>
                  <a:srgbClr val="FF0000"/>
                </a:solidFill>
              </a:rPr>
              <a:t>alavH</a:t>
            </a:r>
            <a:endParaRPr lang="sr-Latn-R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09" y="2057898"/>
            <a:ext cx="85344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64E819-6298-466E-B0A6-6925439761CB}"/>
              </a:ext>
            </a:extLst>
          </p:cNvPr>
          <p:cNvSpPr txBox="1"/>
          <p:nvPr/>
        </p:nvSpPr>
        <p:spPr>
          <a:xfrm>
            <a:off x="4809290" y="4309511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dirty="0"/>
              <a:t>Produkti likovne radionice DPOSA </a:t>
            </a:r>
          </a:p>
        </p:txBody>
      </p:sp>
    </p:spTree>
    <p:extLst>
      <p:ext uri="{BB962C8B-B14F-4D97-AF65-F5344CB8AC3E}">
        <p14:creationId xmlns:p14="http://schemas.microsoft.com/office/powerpoint/2010/main" val="128885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56E7DB-3D95-409E-8808-896D24806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580" y="568345"/>
            <a:ext cx="9701953" cy="1560716"/>
          </a:xfrm>
        </p:spPr>
        <p:txBody>
          <a:bodyPr>
            <a:normAutofit/>
          </a:bodyPr>
          <a:lstStyle/>
          <a:p>
            <a:r>
              <a:rPr lang="sr-Latn-RS" dirty="0"/>
              <a:t>Teorijska osnova </a:t>
            </a:r>
            <a:r>
              <a:rPr lang="sr-Latn-RS" dirty="0" err="1"/>
              <a:t>inkluzije</a:t>
            </a:r>
            <a:r>
              <a:rPr lang="sr-Latn-RS" dirty="0"/>
              <a:t> i </a:t>
            </a:r>
            <a:r>
              <a:rPr lang="sr-Latn-RS" dirty="0" err="1"/>
              <a:t>inkluzivnog</a:t>
            </a:r>
            <a:r>
              <a:rPr lang="sr-Latn-RS" dirty="0"/>
              <a:t> obrazovanja</a:t>
            </a:r>
            <a:endParaRPr lang="sr-Latn-R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458DE0-21D7-449F-A44F-BA8E03EC2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554EC4-EDAB-4EEA-81A6-109F463946A5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04101523"/>
              </p:ext>
            </p:extLst>
          </p:nvPr>
        </p:nvGraphicFramePr>
        <p:xfrm>
          <a:off x="1846580" y="2438400"/>
          <a:ext cx="9701953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549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D0E384-38B2-489E-9AE7-28A3AF0C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9350C-F351-4C54-92C4-7953717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>
            <a:normAutofit/>
          </a:bodyPr>
          <a:lstStyle/>
          <a:p>
            <a:r>
              <a:rPr lang="it-IT" sz="3100"/>
              <a:t>Princip inkluzije raditi SA</a:t>
            </a:r>
            <a:br>
              <a:rPr lang="sr-Latn-RS" sz="3100"/>
            </a:br>
            <a:r>
              <a:rPr lang="it-IT" sz="3100"/>
              <a:t> umesto raditi ZA!</a:t>
            </a:r>
            <a:br>
              <a:rPr lang="it-IT" sz="3100"/>
            </a:br>
            <a:endParaRPr lang="sr-Latn-RS" sz="3100"/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7AB04E3B-7455-4BF6-99BC-AAD83023C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655" y="1534308"/>
            <a:ext cx="5127306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A86E3-4512-4BB4-9545-3F14DEE7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9" r="36304"/>
          <a:stretch/>
        </p:blipFill>
        <p:spPr>
          <a:xfrm>
            <a:off x="987907" y="1859950"/>
            <a:ext cx="4448803" cy="370726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2B8983-C591-46A4-A662-F37756F92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567E9D-A2D5-435A-BD41-240A11D88A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589005"/>
              </p:ext>
            </p:extLst>
          </p:nvPr>
        </p:nvGraphicFramePr>
        <p:xfrm>
          <a:off x="6400800" y="2438400"/>
          <a:ext cx="5303471" cy="365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9520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82C4845-0D78-4D23-853C-D2B548EAE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60773-E0DB-4F1B-93C8-B3722B65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15" y="1205363"/>
            <a:ext cx="2971848" cy="4447274"/>
          </a:xfrm>
        </p:spPr>
        <p:txBody>
          <a:bodyPr anchor="ctr">
            <a:normAutofit/>
          </a:bodyPr>
          <a:lstStyle/>
          <a:p>
            <a:pPr algn="r"/>
            <a:r>
              <a:rPr lang="sr-Latn-RS" sz="3100"/>
              <a:t>Kapa dole za S.A.R.S: izbacili su spot za pesmu „GLUVA” i sada ćete ih definitivno voleti još više!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5365E6-B851-45B6-821E-CBF24C76A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64872"/>
            <a:ext cx="0" cy="29282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62C38-3C7D-4207-92D9-9F9C0F5D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28" y="1205364"/>
            <a:ext cx="5691965" cy="4447274"/>
          </a:xfrm>
        </p:spPr>
        <p:txBody>
          <a:bodyPr anchor="ctr">
            <a:normAutofit/>
          </a:bodyPr>
          <a:lstStyle/>
          <a:p>
            <a:r>
              <a:rPr lang="sr-Latn-RS" dirty="0">
                <a:hlinkClick r:id="rId2"/>
              </a:rPr>
              <a:t>https://zdravopancevo.rs/kapa-dole-za-s-a-r-s-izbacili-su-spot-za-pesmu-gluva-i-sada-cete-ih-definitivno-voleti-jos-vise/</a:t>
            </a:r>
            <a:r>
              <a:rPr lang="sr-Latn-RS" dirty="0"/>
              <a:t> </a:t>
            </a:r>
          </a:p>
          <a:p>
            <a:endParaRPr lang="sr-Latn-RS" dirty="0"/>
          </a:p>
          <a:p>
            <a:r>
              <a:rPr lang="sr-Latn-RS" dirty="0">
                <a:hlinkClick r:id="rId3"/>
              </a:rPr>
              <a:t>https://www.youtube.com/watch?v=NZDRST5bGAE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095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32F7A-A48F-4BAE-8EE4-2756A148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8" r="9091" b="6963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9A6FC9FD-7AFE-4A29-BC0C-5F5AC9166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9F73D-5061-420F-9F5B-7C413845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985785"/>
            <a:ext cx="6233004" cy="1560716"/>
          </a:xfrm>
        </p:spPr>
        <p:txBody>
          <a:bodyPr>
            <a:normAutofit/>
          </a:bodyPr>
          <a:lstStyle/>
          <a:p>
            <a:r>
              <a:rPr lang="sr-Latn-RS" dirty="0"/>
              <a:t>Inkluzija nije festival!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EF87D-93D9-46CC-AB99-B4CEFD800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28277-4718-4A3D-A4C6-937DB352E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855840"/>
            <a:ext cx="6233003" cy="3196168"/>
          </a:xfrm>
        </p:spPr>
        <p:txBody>
          <a:bodyPr>
            <a:normAutofit/>
          </a:bodyPr>
          <a:lstStyle/>
          <a:p>
            <a:r>
              <a:rPr lang="sr-Latn-RS" dirty="0"/>
              <a:t>Inkluzija je način življenja!</a:t>
            </a:r>
          </a:p>
          <a:p>
            <a:r>
              <a:rPr lang="sr-Latn-RS" dirty="0"/>
              <a:t>Inkluzija je filozofija života!</a:t>
            </a:r>
          </a:p>
          <a:p>
            <a:r>
              <a:rPr lang="sr-Latn-RS" dirty="0"/>
              <a:t>Poštovanje osobe! Uvažavanje osobe!</a:t>
            </a:r>
          </a:p>
          <a:p>
            <a:r>
              <a:rPr lang="sr-Latn-RS" dirty="0"/>
              <a:t>Dostojanstvo nije privilegija, već pravo svakog!</a:t>
            </a:r>
            <a:endParaRPr lang="en-US" dirty="0"/>
          </a:p>
          <a:p>
            <a:r>
              <a:rPr lang="sr-Cyrl-RS" dirty="0" err="1"/>
              <a:t>Inkluzija</a:t>
            </a:r>
            <a:r>
              <a:rPr lang="sr-Cyrl-RS" dirty="0"/>
              <a:t> </a:t>
            </a:r>
            <a:r>
              <a:rPr lang="sr-Cyrl-RS" dirty="0" err="1"/>
              <a:t>je</a:t>
            </a:r>
            <a:r>
              <a:rPr lang="sr-Cyrl-RS" dirty="0"/>
              <a:t> </a:t>
            </a:r>
            <a:r>
              <a:rPr lang="sr-Cyrl-RS" dirty="0" err="1"/>
              <a:t>participacija</a:t>
            </a:r>
            <a:r>
              <a:rPr lang="sr-Cyrl-RS" dirty="0"/>
              <a:t> u </a:t>
            </a:r>
            <a:r>
              <a:rPr lang="sr-Latn-RS" dirty="0"/>
              <a:t>zajednici!</a:t>
            </a:r>
            <a:endParaRPr lang="sr-Cyrl-RS" dirty="0"/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D439C8B9-C3EF-4538-94F6-90EB299D0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3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86CC28-AC64-40CF-9702-EA84BD862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15D8AF2-7493-4035-BF59-322CF1CF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90889F-CF7E-4B71-A2F6-A111299FD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48" y="726948"/>
            <a:ext cx="10661904" cy="5404104"/>
          </a:xfrm>
          <a:prstGeom prst="roundRect">
            <a:avLst>
              <a:gd name="adj" fmla="val 6411"/>
            </a:avLst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edroom, bedclothes&#10;&#10;Description automatically generated">
            <a:extLst>
              <a:ext uri="{FF2B5EF4-FFF2-40B4-BE49-F238E27FC236}">
                <a16:creationId xmlns:a16="http://schemas.microsoft.com/office/drawing/2014/main" id="{D09C1091-C7A8-41B8-8AF2-848F1C22AD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1" b="3461"/>
          <a:stretch/>
        </p:blipFill>
        <p:spPr>
          <a:xfrm>
            <a:off x="930608" y="889893"/>
            <a:ext cx="10330784" cy="5078215"/>
          </a:xfrm>
          <a:custGeom>
            <a:avLst/>
            <a:gdLst/>
            <a:ahLst/>
            <a:cxnLst/>
            <a:rect l="l" t="t" r="r" b="b"/>
            <a:pathLst>
              <a:path w="10330784" h="5078215">
                <a:moveTo>
                  <a:pt x="183606" y="0"/>
                </a:moveTo>
                <a:lnTo>
                  <a:pt x="10153570" y="0"/>
                </a:lnTo>
                <a:lnTo>
                  <a:pt x="10184172" y="3088"/>
                </a:lnTo>
                <a:cubicBezTo>
                  <a:pt x="10267844" y="20224"/>
                  <a:pt x="10330784" y="94318"/>
                  <a:pt x="10330784" y="183124"/>
                </a:cubicBezTo>
                <a:lnTo>
                  <a:pt x="10330784" y="4893800"/>
                </a:lnTo>
                <a:cubicBezTo>
                  <a:pt x="10330784" y="4995293"/>
                  <a:pt x="10248576" y="5077570"/>
                  <a:pt x="10147167" y="5077570"/>
                </a:cubicBezTo>
                <a:lnTo>
                  <a:pt x="9775868" y="5077570"/>
                </a:lnTo>
                <a:lnTo>
                  <a:pt x="9412719" y="5077570"/>
                </a:lnTo>
                <a:lnTo>
                  <a:pt x="924458" y="5077570"/>
                </a:lnTo>
                <a:lnTo>
                  <a:pt x="918064" y="5078215"/>
                </a:lnTo>
                <a:lnTo>
                  <a:pt x="183616" y="5078215"/>
                </a:lnTo>
                <a:cubicBezTo>
                  <a:pt x="107560" y="5078215"/>
                  <a:pt x="42303" y="5031934"/>
                  <a:pt x="14429" y="4965977"/>
                </a:cubicBezTo>
                <a:lnTo>
                  <a:pt x="0" y="4894450"/>
                </a:lnTo>
                <a:lnTo>
                  <a:pt x="0" y="183765"/>
                </a:lnTo>
                <a:lnTo>
                  <a:pt x="14429" y="112238"/>
                </a:lnTo>
                <a:cubicBezTo>
                  <a:pt x="37658" y="57273"/>
                  <a:pt x="86846" y="15973"/>
                  <a:pt x="146611" y="3733"/>
                </a:cubicBezTo>
                <a:close/>
              </a:path>
            </a:pathLst>
          </a:cu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1930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edclothes&#10;&#10;Description automatically generated">
            <a:extLst>
              <a:ext uri="{FF2B5EF4-FFF2-40B4-BE49-F238E27FC236}">
                <a16:creationId xmlns:a16="http://schemas.microsoft.com/office/drawing/2014/main" id="{21C86D2E-C2EF-40A5-A87F-DA32AAF6E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2" y="0"/>
            <a:ext cx="11790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63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Sličnosti i razlike u pojmovima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Inkluzija (socijalna) 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/>
              <a:t>Širi pojam</a:t>
            </a:r>
          </a:p>
          <a:p>
            <a:r>
              <a:rPr lang="sr-Latn-RS" b="1" dirty="0"/>
              <a:t>Prožima sve društvene sfere </a:t>
            </a:r>
            <a:r>
              <a:rPr lang="sr-Latn-RS" dirty="0"/>
              <a:t>(kulturu npr. bioskop, pozorište,</a:t>
            </a:r>
            <a:r>
              <a:rPr lang="en-US" dirty="0"/>
              <a:t> </a:t>
            </a:r>
            <a:r>
              <a:rPr lang="sr-Latn-RS" dirty="0"/>
              <a:t>muzeji, galerije…, obrazovanje, sport, svakodnevni život</a:t>
            </a:r>
            <a:r>
              <a:rPr lang="en-US" dirty="0"/>
              <a:t> </a:t>
            </a:r>
            <a:r>
              <a:rPr lang="en-US" dirty="0" err="1"/>
              <a:t>npr</a:t>
            </a:r>
            <a:r>
              <a:rPr lang="sr-Latn-RS" dirty="0"/>
              <a:t>.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sr-Latn-RS" dirty="0"/>
              <a:t>šta,prevoz, prodavnice…,kao i zaposlenje)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Latn-RS" b="1" dirty="0" err="1"/>
              <a:t>Inkluzivno</a:t>
            </a:r>
            <a:r>
              <a:rPr lang="sr-Latn-RS" b="1" dirty="0"/>
              <a:t> obrazovanje 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/>
              <a:t>To je proces izlaženja u susret detetu u procesu učenja i razvoja.</a:t>
            </a:r>
          </a:p>
          <a:p>
            <a:r>
              <a:rPr lang="sr-Latn-RS" b="1" dirty="0"/>
              <a:t>Obrazovni sistem se prilagođava </a:t>
            </a:r>
            <a:r>
              <a:rPr lang="sr-Latn-RS" dirty="0"/>
              <a:t>(prostor,  program, metode…) a ne dete!</a:t>
            </a:r>
          </a:p>
          <a:p>
            <a:r>
              <a:rPr lang="sr-Latn-RS" dirty="0"/>
              <a:t>Rana inkluzija – je uključivanje svakog deteta u vrtić (u prirodno okruženje).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75696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217</TotalTime>
  <Words>818</Words>
  <Application>Microsoft Office PowerPoint</Application>
  <PresentationFormat>Widescreen</PresentationFormat>
  <Paragraphs>104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Schoolbook</vt:lpstr>
      <vt:lpstr>Corbel</vt:lpstr>
      <vt:lpstr>Trebuchet MS</vt:lpstr>
      <vt:lpstr>Feathered</vt:lpstr>
      <vt:lpstr>Inkluzija, inkluzivno obrazovanje pravo i obaveza </vt:lpstr>
      <vt:lpstr>Relevantni dokumenti </vt:lpstr>
      <vt:lpstr>Teorijska osnova inkluzije i inkluzivnog obrazovanja</vt:lpstr>
      <vt:lpstr>Princip inkluzije raditi SA  umesto raditi ZA! </vt:lpstr>
      <vt:lpstr>Kapa dole za S.A.R.S: izbacili su spot za pesmu „GLUVA” i sada ćete ih definitivno voleti još više!</vt:lpstr>
      <vt:lpstr>Inkluzija nije festival!</vt:lpstr>
      <vt:lpstr>PowerPoint Presentation</vt:lpstr>
      <vt:lpstr>PowerPoint Presentation</vt:lpstr>
      <vt:lpstr>Sličnosti i razlike u pojmovima</vt:lpstr>
      <vt:lpstr>PowerPoint Presentation</vt:lpstr>
      <vt:lpstr>Literatura: Inkluzivan pedagogija (90-114)</vt:lpstr>
      <vt:lpstr>Omogućavanje dostupnosti i otklanjanje barijera</vt:lpstr>
      <vt:lpstr>PowerPoint Presentation</vt:lpstr>
      <vt:lpstr>Kvalitetno obrazovanje za svako dete (inkluzivno obrazovanje je pokazatelje kvalitetnog obrazovanja)</vt:lpstr>
      <vt:lpstr>Individualizacija (ne individualno) Ne jednako već pravično! </vt:lpstr>
      <vt:lpstr>Ovo bi bilo najbolje! Otklanjanje barijera</vt:lpstr>
      <vt:lpstr>Inkluzivno vaspitanje i obrazovanje</vt:lpstr>
      <vt:lpstr>PowerPoint Presentation</vt:lpstr>
      <vt:lpstr>Dobrobit dete tj. osoba je biće koje jeste i biva / će biti  i sadašnjost i budućnost  (Godine uzleta, 2018:18-19) </vt:lpstr>
      <vt:lpstr>Inkluzivno obrazovanje</vt:lpstr>
      <vt:lpstr>KRUGOVI PRIJATELJA (Rieser, R. 2011) 1. intimni krug, 2. bliski prijatelji, 3. poznanici, 4. uslužnici</vt:lpstr>
      <vt:lpstr>Socijalni krugovi – Krugovi prijatelja</vt:lpstr>
      <vt:lpstr>Svako dete ima pravo  da bude ono što jeste i da ne bude ono što nije. </vt:lpstr>
      <vt:lpstr>PowerPoint Presentation</vt:lpstr>
    </vt:vector>
  </TitlesOfParts>
  <Company>JKP Informatika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18</cp:revision>
  <dcterms:created xsi:type="dcterms:W3CDTF">2019-04-15T13:48:12Z</dcterms:created>
  <dcterms:modified xsi:type="dcterms:W3CDTF">2021-10-25T16:56:18Z</dcterms:modified>
</cp:coreProperties>
</file>